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1" r:id="rId6"/>
    <p:sldId id="263" r:id="rId7"/>
    <p:sldId id="264" r:id="rId8"/>
    <p:sldId id="266" r:id="rId9"/>
    <p:sldId id="269" r:id="rId10"/>
    <p:sldId id="274" r:id="rId11"/>
    <p:sldId id="270" r:id="rId12"/>
    <p:sldId id="271" r:id="rId13"/>
    <p:sldId id="272" r:id="rId14"/>
    <p:sldId id="273" r:id="rId15"/>
    <p:sldId id="268" r:id="rId16"/>
    <p:sldId id="258" r:id="rId17"/>
    <p:sldId id="275" r:id="rId18"/>
    <p:sldId id="260" r:id="rId19"/>
    <p:sldId id="267" r:id="rId2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RCA%20and%20IIT%20relationship.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RCA%20and%20IIT%20relationship.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RCA%20and%20IIT%20relationshi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RCA%20and%20IIT%20relationship.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RCA%20and%20IIT%20relationshi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world%20&#3649;&#3610;&#3656;&#3591;&#3605;&#3634;&#3617;&#3594;&#3656;&#3623;&#3591;SIT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Work%20and%20Data\SDE%20-%20NIDA\Sasatra%20-%20Works%20and%20Proposals\Paper%20attribute%20to%20Seiji\IITasean%20&#3649;&#3610;&#3656;&#3591;&#3605;&#3634;&#3617;&#3594;&#3656;&#3623;&#3591;SIT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th-TH"/>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atin typeface="Times New Roman" pitchFamily="18" charset="0"/>
                <a:cs typeface="Times New Roman" pitchFamily="18" charset="0"/>
              </a:rPr>
              <a:t>Thailand IIT-Global market</a:t>
            </a:r>
            <a:r>
              <a:rPr lang="en-US" baseline="0">
                <a:latin typeface="Times New Roman" pitchFamily="18" charset="0"/>
                <a:cs typeface="Times New Roman" pitchFamily="18" charset="0"/>
              </a:rPr>
              <a:t> in Food and Live Animal sector </a:t>
            </a:r>
          </a:p>
          <a:p>
            <a:pPr>
              <a:defRPr sz="1400" b="0" i="0" u="none" strike="noStrike" kern="1200" spc="0" baseline="0">
                <a:solidFill>
                  <a:schemeClr val="tx1">
                    <a:lumMod val="65000"/>
                    <a:lumOff val="35000"/>
                  </a:schemeClr>
                </a:solidFill>
                <a:latin typeface="+mn-lt"/>
                <a:ea typeface="+mn-ea"/>
                <a:cs typeface="+mn-cs"/>
              </a:defRPr>
            </a:pPr>
            <a:r>
              <a:rPr lang="en-US" baseline="0">
                <a:latin typeface="Times New Roman" pitchFamily="18" charset="0"/>
                <a:cs typeface="Times New Roman" pitchFamily="18" charset="0"/>
              </a:rPr>
              <a:t>(SITC 000-009) 2007-2015</a:t>
            </a:r>
            <a:endParaRPr lang="en-US">
              <a:latin typeface="Times New Roman" pitchFamily="18" charset="0"/>
              <a:cs typeface="Times New Roman" pitchFamily="18" charset="0"/>
            </a:endParaRPr>
          </a:p>
        </c:rich>
      </c:tx>
      <c:layout/>
      <c:spPr>
        <a:noFill/>
        <a:ln>
          <a:noFill/>
        </a:ln>
        <a:effectLst/>
      </c:spPr>
    </c:title>
    <c:plotArea>
      <c:layout/>
      <c:lineChart>
        <c:grouping val="standard"/>
        <c:ser>
          <c:idx val="0"/>
          <c:order val="0"/>
          <c:tx>
            <c:strRef>
              <c:f>'IIT w 00-09'!$B$2</c:f>
              <c:strCache>
                <c:ptCount val="1"/>
                <c:pt idx="0">
                  <c:v>SITC 00</c:v>
                </c:pt>
              </c:strCache>
            </c:strRef>
          </c:tx>
          <c:spPr>
            <a:ln w="28575" cap="rnd">
              <a:solidFill>
                <a:schemeClr val="accent1"/>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00-09'!$C$2:$K$2</c:f>
              <c:numCache>
                <c:formatCode>0.00</c:formatCode>
                <c:ptCount val="9"/>
                <c:pt idx="0">
                  <c:v>49.62356612186295</c:v>
                </c:pt>
                <c:pt idx="1">
                  <c:v>80.1027272932931</c:v>
                </c:pt>
                <c:pt idx="2">
                  <c:v>57.140228178308597</c:v>
                </c:pt>
                <c:pt idx="3">
                  <c:v>66.869242540919132</c:v>
                </c:pt>
                <c:pt idx="4">
                  <c:v>58.547800317637815</c:v>
                </c:pt>
                <c:pt idx="5">
                  <c:v>50.962429118316834</c:v>
                </c:pt>
                <c:pt idx="6">
                  <c:v>71.732115394380628</c:v>
                </c:pt>
                <c:pt idx="7">
                  <c:v>81.670916168450404</c:v>
                </c:pt>
                <c:pt idx="8">
                  <c:v>67.134793507339012</c:v>
                </c:pt>
              </c:numCache>
            </c:numRef>
          </c:val>
        </c:ser>
        <c:ser>
          <c:idx val="1"/>
          <c:order val="1"/>
          <c:tx>
            <c:strRef>
              <c:f>'IIT w 00-09'!$B$3</c:f>
              <c:strCache>
                <c:ptCount val="1"/>
                <c:pt idx="0">
                  <c:v>SITC 01</c:v>
                </c:pt>
              </c:strCache>
            </c:strRef>
          </c:tx>
          <c:spPr>
            <a:ln w="28575" cap="rnd">
              <a:solidFill>
                <a:schemeClr val="accent2"/>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00-09'!$C$3:$K$3</c:f>
              <c:numCache>
                <c:formatCode>0.00</c:formatCode>
                <c:ptCount val="9"/>
                <c:pt idx="0">
                  <c:v>4.4673131905596088</c:v>
                </c:pt>
                <c:pt idx="1">
                  <c:v>4.3057345958389828</c:v>
                </c:pt>
                <c:pt idx="2">
                  <c:v>4.0884129676750902</c:v>
                </c:pt>
                <c:pt idx="3">
                  <c:v>4.97891631078814</c:v>
                </c:pt>
                <c:pt idx="4">
                  <c:v>8.0416230624672949</c:v>
                </c:pt>
                <c:pt idx="5">
                  <c:v>10.01506716635696</c:v>
                </c:pt>
                <c:pt idx="6">
                  <c:v>10.04617306540818</c:v>
                </c:pt>
                <c:pt idx="7">
                  <c:v>11.41768012108775</c:v>
                </c:pt>
                <c:pt idx="8">
                  <c:v>12.299866569543495</c:v>
                </c:pt>
              </c:numCache>
            </c:numRef>
          </c:val>
        </c:ser>
        <c:ser>
          <c:idx val="2"/>
          <c:order val="2"/>
          <c:tx>
            <c:strRef>
              <c:f>'IIT w 00-09'!$B$4</c:f>
              <c:strCache>
                <c:ptCount val="1"/>
                <c:pt idx="0">
                  <c:v>SITC 02</c:v>
                </c:pt>
              </c:strCache>
            </c:strRef>
          </c:tx>
          <c:spPr>
            <a:ln w="28575" cap="rnd">
              <a:solidFill>
                <a:schemeClr val="accent3"/>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00-09'!$C$4:$K$4</c:f>
              <c:numCache>
                <c:formatCode>0.00</c:formatCode>
                <c:ptCount val="9"/>
                <c:pt idx="0">
                  <c:v>47.170718860413402</c:v>
                </c:pt>
                <c:pt idx="1">
                  <c:v>47.542431289597346</c:v>
                </c:pt>
                <c:pt idx="2">
                  <c:v>73.415295525963145</c:v>
                </c:pt>
                <c:pt idx="3">
                  <c:v>48.729690756672504</c:v>
                </c:pt>
                <c:pt idx="4">
                  <c:v>48.450891383808546</c:v>
                </c:pt>
                <c:pt idx="5">
                  <c:v>46.3973202899043</c:v>
                </c:pt>
                <c:pt idx="6">
                  <c:v>50.816585274157411</c:v>
                </c:pt>
                <c:pt idx="7">
                  <c:v>42.663021984868067</c:v>
                </c:pt>
                <c:pt idx="8">
                  <c:v>56.769393794210501</c:v>
                </c:pt>
              </c:numCache>
            </c:numRef>
          </c:val>
        </c:ser>
        <c:ser>
          <c:idx val="3"/>
          <c:order val="3"/>
          <c:tx>
            <c:strRef>
              <c:f>'IIT w 00-09'!$B$5</c:f>
              <c:strCache>
                <c:ptCount val="1"/>
                <c:pt idx="0">
                  <c:v>SITC 03</c:v>
                </c:pt>
              </c:strCache>
            </c:strRef>
          </c:tx>
          <c:spPr>
            <a:ln w="28575" cap="rnd">
              <a:solidFill>
                <a:schemeClr val="accent4"/>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00-09'!$C$5:$K$5</c:f>
              <c:numCache>
                <c:formatCode>0.00</c:formatCode>
                <c:ptCount val="9"/>
                <c:pt idx="0">
                  <c:v>39.710339002250272</c:v>
                </c:pt>
                <c:pt idx="1">
                  <c:v>46.354076858731268</c:v>
                </c:pt>
                <c:pt idx="2">
                  <c:v>42.349367299709755</c:v>
                </c:pt>
                <c:pt idx="3">
                  <c:v>40.575160370714634</c:v>
                </c:pt>
                <c:pt idx="4">
                  <c:v>49.812295633533786</c:v>
                </c:pt>
                <c:pt idx="5">
                  <c:v>55.273134694474066</c:v>
                </c:pt>
                <c:pt idx="6">
                  <c:v>62.513477499507204</c:v>
                </c:pt>
                <c:pt idx="7">
                  <c:v>59.348476914410156</c:v>
                </c:pt>
                <c:pt idx="8">
                  <c:v>59.422528304995268</c:v>
                </c:pt>
              </c:numCache>
            </c:numRef>
          </c:val>
        </c:ser>
        <c:ser>
          <c:idx val="4"/>
          <c:order val="4"/>
          <c:tx>
            <c:strRef>
              <c:f>'IIT w 00-09'!$B$6</c:f>
              <c:strCache>
                <c:ptCount val="1"/>
                <c:pt idx="0">
                  <c:v>SITC 04</c:v>
                </c:pt>
              </c:strCache>
            </c:strRef>
          </c:tx>
          <c:spPr>
            <a:ln w="28575" cap="rnd">
              <a:solidFill>
                <a:schemeClr val="accent5"/>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00-09'!$C$6:$K$6</c:f>
              <c:numCache>
                <c:formatCode>0.00</c:formatCode>
                <c:ptCount val="9"/>
                <c:pt idx="0">
                  <c:v>27.858092853492632</c:v>
                </c:pt>
                <c:pt idx="1">
                  <c:v>24.600482578652773</c:v>
                </c:pt>
                <c:pt idx="2">
                  <c:v>27.997871251623891</c:v>
                </c:pt>
                <c:pt idx="3">
                  <c:v>28.140236065948564</c:v>
                </c:pt>
                <c:pt idx="4">
                  <c:v>29.028996084883037</c:v>
                </c:pt>
                <c:pt idx="5">
                  <c:v>47.45418576470118</c:v>
                </c:pt>
                <c:pt idx="6">
                  <c:v>42.74483389684309</c:v>
                </c:pt>
                <c:pt idx="7">
                  <c:v>32.913601765827266</c:v>
                </c:pt>
                <c:pt idx="8">
                  <c:v>51.348902171714585</c:v>
                </c:pt>
              </c:numCache>
            </c:numRef>
          </c:val>
        </c:ser>
        <c:ser>
          <c:idx val="5"/>
          <c:order val="5"/>
          <c:tx>
            <c:strRef>
              <c:f>'IIT w 00-09'!$B$7</c:f>
              <c:strCache>
                <c:ptCount val="1"/>
                <c:pt idx="0">
                  <c:v>SITC 05</c:v>
                </c:pt>
              </c:strCache>
            </c:strRef>
          </c:tx>
          <c:spPr>
            <a:ln w="28575" cap="rnd">
              <a:solidFill>
                <a:schemeClr val="accent6"/>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00-09'!$C$7:$K$7</c:f>
              <c:numCache>
                <c:formatCode>0.00</c:formatCode>
                <c:ptCount val="9"/>
                <c:pt idx="0">
                  <c:v>28.341982387813214</c:v>
                </c:pt>
                <c:pt idx="1">
                  <c:v>31.703598900112684</c:v>
                </c:pt>
                <c:pt idx="2">
                  <c:v>32.019069582198348</c:v>
                </c:pt>
                <c:pt idx="3">
                  <c:v>33.988035261226848</c:v>
                </c:pt>
                <c:pt idx="4">
                  <c:v>40.109074906255792</c:v>
                </c:pt>
                <c:pt idx="5">
                  <c:v>46.198798439764403</c:v>
                </c:pt>
                <c:pt idx="6">
                  <c:v>47.824388938903503</c:v>
                </c:pt>
                <c:pt idx="7">
                  <c:v>43.464309072518276</c:v>
                </c:pt>
                <c:pt idx="8">
                  <c:v>50.352004035266823</c:v>
                </c:pt>
              </c:numCache>
            </c:numRef>
          </c:val>
        </c:ser>
        <c:ser>
          <c:idx val="6"/>
          <c:order val="6"/>
          <c:tx>
            <c:strRef>
              <c:f>'IIT w 00-09'!$B$8</c:f>
              <c:strCache>
                <c:ptCount val="1"/>
                <c:pt idx="0">
                  <c:v>SITC 06</c:v>
                </c:pt>
              </c:strCache>
            </c:strRef>
          </c:tx>
          <c:spPr>
            <a:ln w="28575" cap="rnd">
              <a:solidFill>
                <a:schemeClr val="accent1">
                  <a:lumMod val="60000"/>
                </a:schemeClr>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00-09'!$C$8:$K$8</c:f>
              <c:numCache>
                <c:formatCode>0.00</c:formatCode>
                <c:ptCount val="9"/>
                <c:pt idx="0">
                  <c:v>9.787407469373143</c:v>
                </c:pt>
                <c:pt idx="1">
                  <c:v>10.571577117030342</c:v>
                </c:pt>
                <c:pt idx="2">
                  <c:v>8.8602259420065934</c:v>
                </c:pt>
                <c:pt idx="3">
                  <c:v>12.060476901380047</c:v>
                </c:pt>
                <c:pt idx="4">
                  <c:v>7.639260694200412</c:v>
                </c:pt>
                <c:pt idx="5">
                  <c:v>7.1603768002189252</c:v>
                </c:pt>
                <c:pt idx="6">
                  <c:v>11.366587264154884</c:v>
                </c:pt>
                <c:pt idx="7">
                  <c:v>12.805364138716092</c:v>
                </c:pt>
                <c:pt idx="8">
                  <c:v>12.125798005139787</c:v>
                </c:pt>
              </c:numCache>
            </c:numRef>
          </c:val>
        </c:ser>
        <c:ser>
          <c:idx val="7"/>
          <c:order val="7"/>
          <c:tx>
            <c:strRef>
              <c:f>'IIT w 00-09'!$B$9</c:f>
              <c:strCache>
                <c:ptCount val="1"/>
                <c:pt idx="0">
                  <c:v>SITC 07</c:v>
                </c:pt>
              </c:strCache>
            </c:strRef>
          </c:tx>
          <c:spPr>
            <a:ln w="28575" cap="rnd">
              <a:solidFill>
                <a:schemeClr val="accent2">
                  <a:lumMod val="60000"/>
                </a:schemeClr>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00-09'!$C$9:$K$9</c:f>
              <c:numCache>
                <c:formatCode>0.00</c:formatCode>
                <c:ptCount val="9"/>
                <c:pt idx="0">
                  <c:v>85.623691587884835</c:v>
                </c:pt>
                <c:pt idx="1">
                  <c:v>94.496681654841936</c:v>
                </c:pt>
                <c:pt idx="2">
                  <c:v>91.887182084837221</c:v>
                </c:pt>
                <c:pt idx="3">
                  <c:v>89.521916724334247</c:v>
                </c:pt>
                <c:pt idx="4">
                  <c:v>82.322367212894662</c:v>
                </c:pt>
                <c:pt idx="5">
                  <c:v>78.285809634436546</c:v>
                </c:pt>
                <c:pt idx="6">
                  <c:v>79.861700233129227</c:v>
                </c:pt>
                <c:pt idx="7">
                  <c:v>84.496215004347661</c:v>
                </c:pt>
                <c:pt idx="8">
                  <c:v>75.974534032310117</c:v>
                </c:pt>
              </c:numCache>
            </c:numRef>
          </c:val>
        </c:ser>
        <c:ser>
          <c:idx val="8"/>
          <c:order val="8"/>
          <c:tx>
            <c:strRef>
              <c:f>'IIT w 00-09'!$B$10</c:f>
              <c:strCache>
                <c:ptCount val="1"/>
                <c:pt idx="0">
                  <c:v>SITC 08</c:v>
                </c:pt>
              </c:strCache>
            </c:strRef>
          </c:tx>
          <c:spPr>
            <a:ln w="28575" cap="rnd">
              <a:solidFill>
                <a:schemeClr val="accent3">
                  <a:lumMod val="60000"/>
                </a:schemeClr>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00-09'!$C$10:$K$10</c:f>
              <c:numCache>
                <c:formatCode>0.00</c:formatCode>
                <c:ptCount val="9"/>
                <c:pt idx="0">
                  <c:v>88.176341309800975</c:v>
                </c:pt>
                <c:pt idx="1">
                  <c:v>70.029426772918953</c:v>
                </c:pt>
                <c:pt idx="2">
                  <c:v>74.83216454392776</c:v>
                </c:pt>
                <c:pt idx="3">
                  <c:v>79.480588691360765</c:v>
                </c:pt>
                <c:pt idx="4">
                  <c:v>78.85213975893754</c:v>
                </c:pt>
                <c:pt idx="5">
                  <c:v>76.786532375937284</c:v>
                </c:pt>
                <c:pt idx="6">
                  <c:v>77.552419518189467</c:v>
                </c:pt>
                <c:pt idx="7">
                  <c:v>76.013498186863529</c:v>
                </c:pt>
                <c:pt idx="8">
                  <c:v>82.629966416565296</c:v>
                </c:pt>
              </c:numCache>
            </c:numRef>
          </c:val>
        </c:ser>
        <c:ser>
          <c:idx val="9"/>
          <c:order val="9"/>
          <c:tx>
            <c:strRef>
              <c:f>'IIT w 00-09'!$B$11</c:f>
              <c:strCache>
                <c:ptCount val="1"/>
                <c:pt idx="0">
                  <c:v>SITC 09</c:v>
                </c:pt>
              </c:strCache>
            </c:strRef>
          </c:tx>
          <c:spPr>
            <a:ln w="28575" cap="rnd">
              <a:solidFill>
                <a:schemeClr val="accent4">
                  <a:lumMod val="60000"/>
                </a:schemeClr>
              </a:solidFill>
              <a:round/>
            </a:ln>
            <a:effectLst/>
          </c:spPr>
          <c:marker>
            <c:symbol val="none"/>
          </c:marker>
          <c:cat>
            <c:numRef>
              <c:f>'IIT w 00-09'!$C$1:$K$1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00-09'!$C$11:$K$11</c:f>
              <c:numCache>
                <c:formatCode>0.00</c:formatCode>
                <c:ptCount val="9"/>
                <c:pt idx="0">
                  <c:v>43.643405599502771</c:v>
                </c:pt>
                <c:pt idx="1">
                  <c:v>43.704728514560813</c:v>
                </c:pt>
                <c:pt idx="2">
                  <c:v>44.037840923875379</c:v>
                </c:pt>
                <c:pt idx="3">
                  <c:v>47.521966231191954</c:v>
                </c:pt>
                <c:pt idx="4">
                  <c:v>52.364348486208875</c:v>
                </c:pt>
                <c:pt idx="5">
                  <c:v>53.970050951510522</c:v>
                </c:pt>
                <c:pt idx="6">
                  <c:v>60.784766143318549</c:v>
                </c:pt>
                <c:pt idx="7">
                  <c:v>47.290533522776862</c:v>
                </c:pt>
                <c:pt idx="8">
                  <c:v>50.300888348781356</c:v>
                </c:pt>
              </c:numCache>
            </c:numRef>
          </c:val>
        </c:ser>
        <c:marker val="1"/>
        <c:axId val="91998848"/>
        <c:axId val="92004736"/>
      </c:lineChart>
      <c:catAx>
        <c:axId val="91998848"/>
        <c:scaling>
          <c:orientation val="minMax"/>
        </c:scaling>
        <c:axPos val="b"/>
        <c:numFmt formatCode="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92004736"/>
        <c:crosses val="autoZero"/>
        <c:auto val="1"/>
        <c:lblAlgn val="ctr"/>
        <c:lblOffset val="100"/>
      </c:catAx>
      <c:valAx>
        <c:axId val="92004736"/>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9199884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h-TH"/>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dirty="0">
                <a:latin typeface="Times New Roman" pitchFamily="18" charset="0"/>
                <a:cs typeface="Times New Roman" pitchFamily="18" charset="0"/>
              </a:rPr>
              <a:t>Thailand </a:t>
            </a:r>
            <a:r>
              <a:rPr lang="en-US" sz="1400" b="0" i="0" baseline="0" dirty="0" smtClean="0">
                <a:latin typeface="Times New Roman" pitchFamily="18" charset="0"/>
                <a:cs typeface="Times New Roman" pitchFamily="18" charset="0"/>
              </a:rPr>
              <a:t>IIT-ASEAN </a:t>
            </a:r>
            <a:r>
              <a:rPr lang="en-US" sz="1400" b="0" i="0" baseline="0" dirty="0">
                <a:latin typeface="Times New Roman" pitchFamily="18" charset="0"/>
                <a:cs typeface="Times New Roman" pitchFamily="18" charset="0"/>
              </a:rPr>
              <a:t>market in Beverages and tobacco sector (SITC 10-19) 2007-2015</a:t>
            </a:r>
            <a:endParaRPr lang="th-TH" sz="1400" dirty="0">
              <a:latin typeface="Times New Roman" pitchFamily="18" charset="0"/>
            </a:endParaRPr>
          </a:p>
        </c:rich>
      </c:tx>
      <c:layout/>
    </c:title>
    <c:plotArea>
      <c:layout/>
      <c:lineChart>
        <c:grouping val="standard"/>
        <c:ser>
          <c:idx val="0"/>
          <c:order val="0"/>
          <c:tx>
            <c:strRef>
              <c:f>'IIT a 10-12'!$A$26</c:f>
              <c:strCache>
                <c:ptCount val="1"/>
                <c:pt idx="0">
                  <c:v>SITC 11</c:v>
                </c:pt>
              </c:strCache>
            </c:strRef>
          </c:tx>
          <c:marker>
            <c:symbol val="none"/>
          </c:marker>
          <c:cat>
            <c:numRef>
              <c:f>'IIT a 10-12'!$B$25:$J$25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10-12'!$B$26:$J$26</c:f>
              <c:numCache>
                <c:formatCode>0.00</c:formatCode>
                <c:ptCount val="9"/>
                <c:pt idx="0">
                  <c:v>12.242027770513086</c:v>
                </c:pt>
                <c:pt idx="1">
                  <c:v>11.337837409242979</c:v>
                </c:pt>
                <c:pt idx="2">
                  <c:v>6.4502120913740519</c:v>
                </c:pt>
                <c:pt idx="3">
                  <c:v>24.598675956888794</c:v>
                </c:pt>
                <c:pt idx="4">
                  <c:v>3.4875905491209114</c:v>
                </c:pt>
                <c:pt idx="5">
                  <c:v>4.2252282278838589</c:v>
                </c:pt>
                <c:pt idx="6">
                  <c:v>3.1696343665787996</c:v>
                </c:pt>
                <c:pt idx="7">
                  <c:v>2.7009608921333972</c:v>
                </c:pt>
                <c:pt idx="8">
                  <c:v>1.3922368101273896</c:v>
                </c:pt>
              </c:numCache>
            </c:numRef>
          </c:val>
        </c:ser>
        <c:ser>
          <c:idx val="1"/>
          <c:order val="1"/>
          <c:tx>
            <c:strRef>
              <c:f>'IIT a 10-12'!$A$27</c:f>
              <c:strCache>
                <c:ptCount val="1"/>
                <c:pt idx="0">
                  <c:v>SITC 12</c:v>
                </c:pt>
              </c:strCache>
            </c:strRef>
          </c:tx>
          <c:marker>
            <c:symbol val="none"/>
          </c:marker>
          <c:cat>
            <c:numRef>
              <c:f>'IIT a 10-12'!$B$25:$J$25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10-12'!$B$27:$J$27</c:f>
              <c:numCache>
                <c:formatCode>0.00</c:formatCode>
                <c:ptCount val="9"/>
                <c:pt idx="0">
                  <c:v>75.281302779342582</c:v>
                </c:pt>
                <c:pt idx="1">
                  <c:v>66.209070627020907</c:v>
                </c:pt>
                <c:pt idx="2">
                  <c:v>73.163235195126759</c:v>
                </c:pt>
                <c:pt idx="3">
                  <c:v>65.934951275378623</c:v>
                </c:pt>
                <c:pt idx="4">
                  <c:v>85.905095147232487</c:v>
                </c:pt>
                <c:pt idx="5">
                  <c:v>83.00371661113347</c:v>
                </c:pt>
                <c:pt idx="6">
                  <c:v>96.970045457263396</c:v>
                </c:pt>
                <c:pt idx="7">
                  <c:v>95.49705322719214</c:v>
                </c:pt>
                <c:pt idx="8">
                  <c:v>83.838955477390826</c:v>
                </c:pt>
              </c:numCache>
            </c:numRef>
          </c:val>
        </c:ser>
        <c:marker val="1"/>
        <c:axId val="87700608"/>
        <c:axId val="87702144"/>
      </c:lineChart>
      <c:catAx>
        <c:axId val="87700608"/>
        <c:scaling>
          <c:orientation val="minMax"/>
        </c:scaling>
        <c:axPos val="b"/>
        <c:numFmt formatCode="0" sourceLinked="1"/>
        <c:tickLblPos val="nextTo"/>
        <c:crossAx val="87702144"/>
        <c:crosses val="autoZero"/>
        <c:auto val="1"/>
        <c:lblAlgn val="ctr"/>
        <c:lblOffset val="100"/>
      </c:catAx>
      <c:valAx>
        <c:axId val="87702144"/>
        <c:scaling>
          <c:orientation val="minMax"/>
        </c:scaling>
        <c:axPos val="l"/>
        <c:majorGridlines/>
        <c:numFmt formatCode="0.00" sourceLinked="1"/>
        <c:tickLblPos val="nextTo"/>
        <c:crossAx val="87700608"/>
        <c:crosses val="autoZero"/>
        <c:crossBetween val="between"/>
      </c:valAx>
    </c:plotArea>
    <c:legend>
      <c:legendPos val="b"/>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Crude materials, inedible, except fuels sector (SITC 21-29) 2007-2015</a:t>
            </a:r>
            <a:endParaRPr lang="th-TH" sz="1400" b="1" i="0" baseline="0">
              <a:latin typeface="Times New Roman" pitchFamily="18" charset="0"/>
            </a:endParaRPr>
          </a:p>
        </c:rich>
      </c:tx>
      <c:layout/>
    </c:title>
    <c:plotArea>
      <c:layout/>
      <c:lineChart>
        <c:grouping val="standard"/>
        <c:ser>
          <c:idx val="0"/>
          <c:order val="0"/>
          <c:tx>
            <c:strRef>
              <c:f>'IIT a 20-29'!$A$32</c:f>
              <c:strCache>
                <c:ptCount val="1"/>
                <c:pt idx="0">
                  <c:v>SITC 21</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20-29'!$B$32:$J$32</c:f>
              <c:numCache>
                <c:formatCode>0.00</c:formatCode>
                <c:ptCount val="9"/>
                <c:pt idx="0">
                  <c:v>94.991244865135258</c:v>
                </c:pt>
                <c:pt idx="1">
                  <c:v>92.244129536543966</c:v>
                </c:pt>
                <c:pt idx="2">
                  <c:v>61.465807187458488</c:v>
                </c:pt>
                <c:pt idx="3">
                  <c:v>82.678791677532075</c:v>
                </c:pt>
                <c:pt idx="4">
                  <c:v>93.600176031346848</c:v>
                </c:pt>
                <c:pt idx="5">
                  <c:v>81.113709478461615</c:v>
                </c:pt>
                <c:pt idx="6">
                  <c:v>91.387884387204892</c:v>
                </c:pt>
                <c:pt idx="7">
                  <c:v>98.487428413536406</c:v>
                </c:pt>
                <c:pt idx="8">
                  <c:v>84.807067969351451</c:v>
                </c:pt>
              </c:numCache>
            </c:numRef>
          </c:val>
        </c:ser>
        <c:ser>
          <c:idx val="1"/>
          <c:order val="1"/>
          <c:tx>
            <c:strRef>
              <c:f>'IIT a 20-29'!$A$33</c:f>
              <c:strCache>
                <c:ptCount val="1"/>
                <c:pt idx="0">
                  <c:v>SITC 22</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20-29'!$B$33:$J$33</c:f>
              <c:numCache>
                <c:formatCode>0.00</c:formatCode>
                <c:ptCount val="9"/>
                <c:pt idx="0">
                  <c:v>79.21671740554585</c:v>
                </c:pt>
                <c:pt idx="1">
                  <c:v>85.69358489976679</c:v>
                </c:pt>
                <c:pt idx="2">
                  <c:v>66.323028726152089</c:v>
                </c:pt>
                <c:pt idx="3">
                  <c:v>66.864648174320024</c:v>
                </c:pt>
                <c:pt idx="4">
                  <c:v>83.278267935249275</c:v>
                </c:pt>
                <c:pt idx="5">
                  <c:v>88.122206480906499</c:v>
                </c:pt>
                <c:pt idx="6">
                  <c:v>72.22432490936616</c:v>
                </c:pt>
                <c:pt idx="7">
                  <c:v>99.59579456305201</c:v>
                </c:pt>
                <c:pt idx="8">
                  <c:v>96.984704175759887</c:v>
                </c:pt>
              </c:numCache>
            </c:numRef>
          </c:val>
        </c:ser>
        <c:ser>
          <c:idx val="2"/>
          <c:order val="2"/>
          <c:tx>
            <c:strRef>
              <c:f>'IIT a 20-29'!$A$34</c:f>
              <c:strCache>
                <c:ptCount val="1"/>
                <c:pt idx="0">
                  <c:v>SITC 23</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20-29'!$B$34:$J$34</c:f>
              <c:numCache>
                <c:formatCode>0.00</c:formatCode>
                <c:ptCount val="9"/>
                <c:pt idx="0">
                  <c:v>1.4469970164321611</c:v>
                </c:pt>
                <c:pt idx="1">
                  <c:v>1.354302121597506</c:v>
                </c:pt>
                <c:pt idx="2">
                  <c:v>1.1585081584399193</c:v>
                </c:pt>
                <c:pt idx="3">
                  <c:v>1.1867615075320304</c:v>
                </c:pt>
                <c:pt idx="4">
                  <c:v>0.93068124451439749</c:v>
                </c:pt>
                <c:pt idx="5">
                  <c:v>1.108134758281909</c:v>
                </c:pt>
                <c:pt idx="6">
                  <c:v>0.66908566136715253</c:v>
                </c:pt>
                <c:pt idx="7">
                  <c:v>1.4881798448102446</c:v>
                </c:pt>
                <c:pt idx="8">
                  <c:v>2.4148919548592551</c:v>
                </c:pt>
              </c:numCache>
            </c:numRef>
          </c:val>
        </c:ser>
        <c:ser>
          <c:idx val="3"/>
          <c:order val="3"/>
          <c:tx>
            <c:strRef>
              <c:f>'IIT a 20-29'!$A$35</c:f>
              <c:strCache>
                <c:ptCount val="1"/>
                <c:pt idx="0">
                  <c:v>SITC 24</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20-29'!$B$35:$J$35</c:f>
              <c:numCache>
                <c:formatCode>0.00</c:formatCode>
                <c:ptCount val="9"/>
                <c:pt idx="0">
                  <c:v>88.720242886866345</c:v>
                </c:pt>
                <c:pt idx="1">
                  <c:v>84.871670727869059</c:v>
                </c:pt>
                <c:pt idx="2">
                  <c:v>70.394441445499595</c:v>
                </c:pt>
                <c:pt idx="3">
                  <c:v>54.658560545531685</c:v>
                </c:pt>
                <c:pt idx="4">
                  <c:v>45.989799013404429</c:v>
                </c:pt>
                <c:pt idx="5">
                  <c:v>48.472925384091589</c:v>
                </c:pt>
                <c:pt idx="6">
                  <c:v>39.881070538633935</c:v>
                </c:pt>
                <c:pt idx="7">
                  <c:v>33.872857270530297</c:v>
                </c:pt>
                <c:pt idx="8">
                  <c:v>26.84294529994159</c:v>
                </c:pt>
              </c:numCache>
            </c:numRef>
          </c:val>
        </c:ser>
        <c:ser>
          <c:idx val="4"/>
          <c:order val="4"/>
          <c:tx>
            <c:strRef>
              <c:f>'IIT a 20-29'!$A$36</c:f>
              <c:strCache>
                <c:ptCount val="1"/>
                <c:pt idx="0">
                  <c:v>SITC 25</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20-29'!$B$36:$J$36</c:f>
              <c:numCache>
                <c:formatCode>0.00</c:formatCode>
                <c:ptCount val="9"/>
                <c:pt idx="0">
                  <c:v>44.864616838864265</c:v>
                </c:pt>
                <c:pt idx="1">
                  <c:v>69.229550747032647</c:v>
                </c:pt>
                <c:pt idx="2">
                  <c:v>44.068965899746424</c:v>
                </c:pt>
                <c:pt idx="3">
                  <c:v>61.619080967386886</c:v>
                </c:pt>
                <c:pt idx="4">
                  <c:v>55.831795041098118</c:v>
                </c:pt>
                <c:pt idx="5">
                  <c:v>76.777591685770886</c:v>
                </c:pt>
                <c:pt idx="6">
                  <c:v>37.831408453856241</c:v>
                </c:pt>
                <c:pt idx="7">
                  <c:v>37.268866797460923</c:v>
                </c:pt>
                <c:pt idx="8">
                  <c:v>42.476677321126402</c:v>
                </c:pt>
              </c:numCache>
            </c:numRef>
          </c:val>
        </c:ser>
        <c:ser>
          <c:idx val="5"/>
          <c:order val="5"/>
          <c:tx>
            <c:strRef>
              <c:f>'IIT a 20-29'!$A$37</c:f>
              <c:strCache>
                <c:ptCount val="1"/>
                <c:pt idx="0">
                  <c:v>SITC 26</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20-29'!$B$37:$J$37</c:f>
              <c:numCache>
                <c:formatCode>0.00</c:formatCode>
                <c:ptCount val="9"/>
                <c:pt idx="0">
                  <c:v>6.6064481479232384</c:v>
                </c:pt>
                <c:pt idx="1">
                  <c:v>9.6984160993878081</c:v>
                </c:pt>
                <c:pt idx="2">
                  <c:v>4.7361808886972163</c:v>
                </c:pt>
                <c:pt idx="3">
                  <c:v>6.5104553097630085</c:v>
                </c:pt>
                <c:pt idx="4">
                  <c:v>5.7479264916350132</c:v>
                </c:pt>
                <c:pt idx="5">
                  <c:v>20.602285794778997</c:v>
                </c:pt>
                <c:pt idx="6">
                  <c:v>11.146611907293845</c:v>
                </c:pt>
                <c:pt idx="7">
                  <c:v>15.348326195393048</c:v>
                </c:pt>
                <c:pt idx="8">
                  <c:v>15.505374690183405</c:v>
                </c:pt>
              </c:numCache>
            </c:numRef>
          </c:val>
        </c:ser>
        <c:ser>
          <c:idx val="6"/>
          <c:order val="6"/>
          <c:tx>
            <c:strRef>
              <c:f>'IIT a 20-29'!$A$38</c:f>
              <c:strCache>
                <c:ptCount val="1"/>
                <c:pt idx="0">
                  <c:v>SITC 27</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20-29'!$B$38:$J$38</c:f>
              <c:numCache>
                <c:formatCode>0.00</c:formatCode>
                <c:ptCount val="9"/>
                <c:pt idx="0">
                  <c:v>10.967113554695196</c:v>
                </c:pt>
                <c:pt idx="1">
                  <c:v>16.514661500033036</c:v>
                </c:pt>
                <c:pt idx="2">
                  <c:v>6.9707375570674524</c:v>
                </c:pt>
                <c:pt idx="3">
                  <c:v>10.609789065379349</c:v>
                </c:pt>
                <c:pt idx="4">
                  <c:v>18.350719419192206</c:v>
                </c:pt>
                <c:pt idx="5">
                  <c:v>14.577693120325675</c:v>
                </c:pt>
                <c:pt idx="6">
                  <c:v>11.279972725097021</c:v>
                </c:pt>
                <c:pt idx="7">
                  <c:v>10.476389884249638</c:v>
                </c:pt>
                <c:pt idx="8">
                  <c:v>9.1779524505507091</c:v>
                </c:pt>
              </c:numCache>
            </c:numRef>
          </c:val>
        </c:ser>
        <c:ser>
          <c:idx val="7"/>
          <c:order val="7"/>
          <c:tx>
            <c:strRef>
              <c:f>'IIT a 20-29'!$A$39</c:f>
              <c:strCache>
                <c:ptCount val="1"/>
                <c:pt idx="0">
                  <c:v>SITC 28</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20-29'!$B$39:$J$39</c:f>
              <c:numCache>
                <c:formatCode>0.00</c:formatCode>
                <c:ptCount val="9"/>
                <c:pt idx="0">
                  <c:v>20.827224920572728</c:v>
                </c:pt>
                <c:pt idx="1">
                  <c:v>27.603356908753874</c:v>
                </c:pt>
                <c:pt idx="2">
                  <c:v>32.997040496998352</c:v>
                </c:pt>
                <c:pt idx="3">
                  <c:v>26.055969368860875</c:v>
                </c:pt>
                <c:pt idx="4">
                  <c:v>32.740070363298038</c:v>
                </c:pt>
                <c:pt idx="5">
                  <c:v>26.579666826680949</c:v>
                </c:pt>
                <c:pt idx="6">
                  <c:v>28.126227812283478</c:v>
                </c:pt>
                <c:pt idx="7">
                  <c:v>30.579430268257724</c:v>
                </c:pt>
                <c:pt idx="8">
                  <c:v>25.731648135199016</c:v>
                </c:pt>
              </c:numCache>
            </c:numRef>
          </c:val>
        </c:ser>
        <c:ser>
          <c:idx val="8"/>
          <c:order val="8"/>
          <c:tx>
            <c:strRef>
              <c:f>'IIT a 20-29'!$A$40</c:f>
              <c:strCache>
                <c:ptCount val="1"/>
                <c:pt idx="0">
                  <c:v>SITC 29</c:v>
                </c:pt>
              </c:strCache>
            </c:strRef>
          </c:tx>
          <c:marker>
            <c:symbol val="none"/>
          </c:marker>
          <c:cat>
            <c:numRef>
              <c:f>'IIT a 20-29'!$B$31:$J$31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20-29'!$B$40:$J$40</c:f>
              <c:numCache>
                <c:formatCode>0.00</c:formatCode>
                <c:ptCount val="9"/>
                <c:pt idx="0">
                  <c:v>11.18318335139964</c:v>
                </c:pt>
                <c:pt idx="1">
                  <c:v>12.132238080615421</c:v>
                </c:pt>
                <c:pt idx="2">
                  <c:v>17.088669408310686</c:v>
                </c:pt>
                <c:pt idx="3">
                  <c:v>19.399880690935756</c:v>
                </c:pt>
                <c:pt idx="4">
                  <c:v>30.575042233404591</c:v>
                </c:pt>
                <c:pt idx="5">
                  <c:v>34.471273076732615</c:v>
                </c:pt>
                <c:pt idx="6">
                  <c:v>21.561128322418089</c:v>
                </c:pt>
                <c:pt idx="7">
                  <c:v>25.703969351599575</c:v>
                </c:pt>
                <c:pt idx="8">
                  <c:v>24.764104910323613</c:v>
                </c:pt>
              </c:numCache>
            </c:numRef>
          </c:val>
        </c:ser>
        <c:marker val="1"/>
        <c:axId val="86710528"/>
        <c:axId val="86716800"/>
      </c:lineChart>
      <c:catAx>
        <c:axId val="86710528"/>
        <c:scaling>
          <c:orientation val="minMax"/>
        </c:scaling>
        <c:axPos val="b"/>
        <c:numFmt formatCode="0" sourceLinked="1"/>
        <c:tickLblPos val="nextTo"/>
        <c:crossAx val="86716800"/>
        <c:crosses val="autoZero"/>
        <c:auto val="1"/>
        <c:lblAlgn val="ctr"/>
        <c:lblOffset val="100"/>
      </c:catAx>
      <c:valAx>
        <c:axId val="86716800"/>
        <c:scaling>
          <c:orientation val="minMax"/>
        </c:scaling>
        <c:axPos val="l"/>
        <c:majorGridlines/>
        <c:numFmt formatCode="0.00" sourceLinked="1"/>
        <c:tickLblPos val="nextTo"/>
        <c:crossAx val="86710528"/>
        <c:crosses val="autoZero"/>
        <c:crossBetween val="between"/>
      </c:valAx>
    </c:plotArea>
    <c:legend>
      <c:legendPos val="b"/>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Mineral fuels, lubricants and related materials sector (SITC 31-39) 2007-2015</a:t>
            </a:r>
            <a:endParaRPr lang="th-TH" sz="1400" b="0" i="0" baseline="0">
              <a:latin typeface="Times New Roman" pitchFamily="18" charset="0"/>
            </a:endParaRPr>
          </a:p>
        </c:rich>
      </c:tx>
      <c:layout/>
    </c:title>
    <c:plotArea>
      <c:layout/>
      <c:lineChart>
        <c:grouping val="standard"/>
        <c:ser>
          <c:idx val="0"/>
          <c:order val="0"/>
          <c:tx>
            <c:strRef>
              <c:f>'IIT a 30-39'!$A$29</c:f>
              <c:strCache>
                <c:ptCount val="1"/>
                <c:pt idx="0">
                  <c:v>SITC 32</c:v>
                </c:pt>
              </c:strCache>
            </c:strRef>
          </c:tx>
          <c:marker>
            <c:symbol val="none"/>
          </c:marker>
          <c:cat>
            <c:numRef>
              <c:f>'IIT a 30-39'!$B$28:$J$28</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30-39'!$B$29:$J$29</c:f>
              <c:numCache>
                <c:formatCode>0.00</c:formatCode>
                <c:ptCount val="9"/>
                <c:pt idx="0">
                  <c:v>0.18942764053427874</c:v>
                </c:pt>
                <c:pt idx="1">
                  <c:v>2.59431293975243</c:v>
                </c:pt>
                <c:pt idx="2">
                  <c:v>3.3513264514269725</c:v>
                </c:pt>
                <c:pt idx="3">
                  <c:v>1.2951931393545335</c:v>
                </c:pt>
                <c:pt idx="4">
                  <c:v>0.49720690563099801</c:v>
                </c:pt>
                <c:pt idx="5">
                  <c:v>0.66273027623464653</c:v>
                </c:pt>
                <c:pt idx="6">
                  <c:v>0.39543506035760734</c:v>
                </c:pt>
                <c:pt idx="7">
                  <c:v>1.325098949531256</c:v>
                </c:pt>
                <c:pt idx="8">
                  <c:v>1.061156603944835</c:v>
                </c:pt>
              </c:numCache>
            </c:numRef>
          </c:val>
        </c:ser>
        <c:ser>
          <c:idx val="1"/>
          <c:order val="1"/>
          <c:tx>
            <c:strRef>
              <c:f>'IIT a 30-39'!$A$30</c:f>
              <c:strCache>
                <c:ptCount val="1"/>
                <c:pt idx="0">
                  <c:v>SITC 33</c:v>
                </c:pt>
              </c:strCache>
            </c:strRef>
          </c:tx>
          <c:marker>
            <c:symbol val="none"/>
          </c:marker>
          <c:cat>
            <c:numRef>
              <c:f>'IIT a 30-39'!$B$28:$J$28</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30-39'!$B$30:$J$30</c:f>
              <c:numCache>
                <c:formatCode>0.00</c:formatCode>
                <c:ptCount val="9"/>
                <c:pt idx="0">
                  <c:v>50.01934449370907</c:v>
                </c:pt>
                <c:pt idx="1">
                  <c:v>33.552789916261638</c:v>
                </c:pt>
                <c:pt idx="2">
                  <c:v>48.182061988365774</c:v>
                </c:pt>
                <c:pt idx="3">
                  <c:v>38.636523175190639</c:v>
                </c:pt>
                <c:pt idx="4">
                  <c:v>99.956603638680477</c:v>
                </c:pt>
                <c:pt idx="5">
                  <c:v>92.887823910080769</c:v>
                </c:pt>
                <c:pt idx="6">
                  <c:v>77.145086056400572</c:v>
                </c:pt>
                <c:pt idx="7">
                  <c:v>70.760004402714088</c:v>
                </c:pt>
                <c:pt idx="8">
                  <c:v>52.126670511488115</c:v>
                </c:pt>
              </c:numCache>
            </c:numRef>
          </c:val>
        </c:ser>
        <c:ser>
          <c:idx val="2"/>
          <c:order val="2"/>
          <c:tx>
            <c:strRef>
              <c:f>'IIT a 30-39'!$A$31</c:f>
              <c:strCache>
                <c:ptCount val="1"/>
                <c:pt idx="0">
                  <c:v>SITC 34</c:v>
                </c:pt>
              </c:strCache>
            </c:strRef>
          </c:tx>
          <c:marker>
            <c:symbol val="none"/>
          </c:marker>
          <c:cat>
            <c:numRef>
              <c:f>'IIT a 30-39'!$B$28:$J$28</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30-39'!$B$31:$J$31</c:f>
              <c:numCache>
                <c:formatCode>0.00</c:formatCode>
                <c:ptCount val="9"/>
                <c:pt idx="0">
                  <c:v>24.447804723215217</c:v>
                </c:pt>
                <c:pt idx="1">
                  <c:v>2.7424717433641055</c:v>
                </c:pt>
                <c:pt idx="2">
                  <c:v>1.4783529642239057</c:v>
                </c:pt>
                <c:pt idx="3">
                  <c:v>5.4796920826881257</c:v>
                </c:pt>
                <c:pt idx="4">
                  <c:v>1.9020740672859526</c:v>
                </c:pt>
                <c:pt idx="5">
                  <c:v>8.5763227231442141</c:v>
                </c:pt>
                <c:pt idx="6">
                  <c:v>6.4599275381760695</c:v>
                </c:pt>
                <c:pt idx="7">
                  <c:v>1.1524438093591938</c:v>
                </c:pt>
                <c:pt idx="8">
                  <c:v>3.4334638795521233</c:v>
                </c:pt>
              </c:numCache>
            </c:numRef>
          </c:val>
        </c:ser>
        <c:ser>
          <c:idx val="3"/>
          <c:order val="3"/>
          <c:tx>
            <c:strRef>
              <c:f>'IIT a 30-39'!$A$32</c:f>
              <c:strCache>
                <c:ptCount val="1"/>
                <c:pt idx="0">
                  <c:v>SITC 35</c:v>
                </c:pt>
              </c:strCache>
            </c:strRef>
          </c:tx>
          <c:marker>
            <c:symbol val="none"/>
          </c:marker>
          <c:cat>
            <c:numRef>
              <c:f>'IIT a 30-39'!$B$28:$J$28</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30-39'!$B$32:$J$32</c:f>
              <c:numCache>
                <c:formatCode>0.00</c:formatCode>
                <c:ptCount val="9"/>
                <c:pt idx="0">
                  <c:v>75.07171156166595</c:v>
                </c:pt>
                <c:pt idx="1">
                  <c:v>96.143789993666246</c:v>
                </c:pt>
                <c:pt idx="2">
                  <c:v>73.498723619985256</c:v>
                </c:pt>
                <c:pt idx="3">
                  <c:v>95.959543494919316</c:v>
                </c:pt>
                <c:pt idx="4">
                  <c:v>80.604761947100855</c:v>
                </c:pt>
                <c:pt idx="5">
                  <c:v>76.954548362127412</c:v>
                </c:pt>
                <c:pt idx="6">
                  <c:v>86.223743293726017</c:v>
                </c:pt>
                <c:pt idx="7">
                  <c:v>71.20704406282141</c:v>
                </c:pt>
                <c:pt idx="8">
                  <c:v>79.799821846817977</c:v>
                </c:pt>
              </c:numCache>
            </c:numRef>
          </c:val>
        </c:ser>
        <c:marker val="1"/>
        <c:axId val="91570560"/>
        <c:axId val="91572096"/>
      </c:lineChart>
      <c:catAx>
        <c:axId val="91570560"/>
        <c:scaling>
          <c:orientation val="minMax"/>
        </c:scaling>
        <c:axPos val="b"/>
        <c:numFmt formatCode="0" sourceLinked="1"/>
        <c:tickLblPos val="nextTo"/>
        <c:crossAx val="91572096"/>
        <c:crosses val="autoZero"/>
        <c:auto val="1"/>
        <c:lblAlgn val="ctr"/>
        <c:lblOffset val="100"/>
      </c:catAx>
      <c:valAx>
        <c:axId val="91572096"/>
        <c:scaling>
          <c:orientation val="minMax"/>
        </c:scaling>
        <c:axPos val="l"/>
        <c:majorGridlines/>
        <c:numFmt formatCode="0.00" sourceLinked="1"/>
        <c:tickLblPos val="nextTo"/>
        <c:crossAx val="91570560"/>
        <c:crosses val="autoZero"/>
        <c:crossBetween val="between"/>
      </c:valAx>
    </c:plotArea>
    <c:legend>
      <c:legendPos val="b"/>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Animal and vegetable oils, fats and waxes sector (SITC 41-49) 2007-2015</a:t>
            </a:r>
            <a:endParaRPr lang="th-TH" sz="1400" b="0" i="0" baseline="0">
              <a:latin typeface="Times New Roman" pitchFamily="18" charset="0"/>
            </a:endParaRPr>
          </a:p>
        </c:rich>
      </c:tx>
      <c:layout/>
    </c:title>
    <c:plotArea>
      <c:layout/>
      <c:lineChart>
        <c:grouping val="standard"/>
        <c:ser>
          <c:idx val="0"/>
          <c:order val="0"/>
          <c:tx>
            <c:strRef>
              <c:f>'IIT a 40-49'!$A$28</c:f>
              <c:strCache>
                <c:ptCount val="1"/>
                <c:pt idx="0">
                  <c:v>SITC 41</c:v>
                </c:pt>
              </c:strCache>
            </c:strRef>
          </c:tx>
          <c:marker>
            <c:symbol val="none"/>
          </c:marker>
          <c:cat>
            <c:numRef>
              <c:f>'IIT a 40-49'!$B$27:$J$27</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40-49'!$B$28:$J$28</c:f>
              <c:numCache>
                <c:formatCode>0.00</c:formatCode>
                <c:ptCount val="9"/>
                <c:pt idx="0">
                  <c:v>10.32748055270477</c:v>
                </c:pt>
                <c:pt idx="1">
                  <c:v>19.065942406042304</c:v>
                </c:pt>
                <c:pt idx="2">
                  <c:v>10.032773493725122</c:v>
                </c:pt>
                <c:pt idx="3">
                  <c:v>9.4677862550610605</c:v>
                </c:pt>
                <c:pt idx="4">
                  <c:v>8.5708802218394275</c:v>
                </c:pt>
                <c:pt idx="5">
                  <c:v>10.497287755069651</c:v>
                </c:pt>
                <c:pt idx="6">
                  <c:v>11.504326811483034</c:v>
                </c:pt>
                <c:pt idx="7">
                  <c:v>12.959953121460488</c:v>
                </c:pt>
                <c:pt idx="8">
                  <c:v>10.610629075707124</c:v>
                </c:pt>
              </c:numCache>
            </c:numRef>
          </c:val>
        </c:ser>
        <c:ser>
          <c:idx val="1"/>
          <c:order val="1"/>
          <c:tx>
            <c:strRef>
              <c:f>'IIT a 40-49'!$A$29</c:f>
              <c:strCache>
                <c:ptCount val="1"/>
                <c:pt idx="0">
                  <c:v>SITC 42</c:v>
                </c:pt>
              </c:strCache>
            </c:strRef>
          </c:tx>
          <c:marker>
            <c:symbol val="none"/>
          </c:marker>
          <c:cat>
            <c:numRef>
              <c:f>'IIT a 40-49'!$B$27:$J$27</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40-49'!$B$29:$J$29</c:f>
              <c:numCache>
                <c:formatCode>0.00</c:formatCode>
                <c:ptCount val="9"/>
                <c:pt idx="0">
                  <c:v>5.5807181281164908</c:v>
                </c:pt>
                <c:pt idx="1">
                  <c:v>11.33951689372833</c:v>
                </c:pt>
                <c:pt idx="2">
                  <c:v>9.7237646119861072</c:v>
                </c:pt>
                <c:pt idx="3">
                  <c:v>22.628659731889179</c:v>
                </c:pt>
                <c:pt idx="4">
                  <c:v>26.29791687251587</c:v>
                </c:pt>
                <c:pt idx="5">
                  <c:v>26.608572841712409</c:v>
                </c:pt>
                <c:pt idx="6">
                  <c:v>16.92480442957114</c:v>
                </c:pt>
                <c:pt idx="7">
                  <c:v>29.556340873890065</c:v>
                </c:pt>
                <c:pt idx="8">
                  <c:v>41.45387378926975</c:v>
                </c:pt>
              </c:numCache>
            </c:numRef>
          </c:val>
        </c:ser>
        <c:ser>
          <c:idx val="2"/>
          <c:order val="2"/>
          <c:tx>
            <c:strRef>
              <c:f>'IIT a 40-49'!$A$30</c:f>
              <c:strCache>
                <c:ptCount val="1"/>
                <c:pt idx="0">
                  <c:v>SITC 43</c:v>
                </c:pt>
              </c:strCache>
            </c:strRef>
          </c:tx>
          <c:marker>
            <c:symbol val="none"/>
          </c:marker>
          <c:cat>
            <c:numRef>
              <c:f>'IIT a 40-49'!$B$27:$J$27</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40-49'!$B$30:$J$30</c:f>
              <c:numCache>
                <c:formatCode>0.00</c:formatCode>
                <c:ptCount val="9"/>
                <c:pt idx="0">
                  <c:v>76.228999867097329</c:v>
                </c:pt>
                <c:pt idx="1">
                  <c:v>72.465281186354446</c:v>
                </c:pt>
                <c:pt idx="2">
                  <c:v>85.4794651705175</c:v>
                </c:pt>
                <c:pt idx="3">
                  <c:v>83.859280465507013</c:v>
                </c:pt>
                <c:pt idx="4">
                  <c:v>95.699356569314546</c:v>
                </c:pt>
                <c:pt idx="5">
                  <c:v>97.902801304615494</c:v>
                </c:pt>
                <c:pt idx="6">
                  <c:v>71.044670268981704</c:v>
                </c:pt>
                <c:pt idx="7">
                  <c:v>85.928195612239463</c:v>
                </c:pt>
                <c:pt idx="8">
                  <c:v>97.175252526669013</c:v>
                </c:pt>
              </c:numCache>
            </c:numRef>
          </c:val>
        </c:ser>
        <c:marker val="1"/>
        <c:axId val="86795392"/>
        <c:axId val="86797696"/>
      </c:lineChart>
      <c:catAx>
        <c:axId val="86795392"/>
        <c:scaling>
          <c:orientation val="minMax"/>
        </c:scaling>
        <c:axPos val="b"/>
        <c:numFmt formatCode="0" sourceLinked="1"/>
        <c:tickLblPos val="nextTo"/>
        <c:crossAx val="86797696"/>
        <c:crosses val="autoZero"/>
        <c:auto val="1"/>
        <c:lblAlgn val="ctr"/>
        <c:lblOffset val="100"/>
      </c:catAx>
      <c:valAx>
        <c:axId val="86797696"/>
        <c:scaling>
          <c:orientation val="minMax"/>
        </c:scaling>
        <c:axPos val="l"/>
        <c:majorGridlines/>
        <c:numFmt formatCode="0.00" sourceLinked="1"/>
        <c:tickLblPos val="nextTo"/>
        <c:crossAx val="86795392"/>
        <c:crosses val="autoZero"/>
        <c:crossBetween val="between"/>
      </c:valAx>
    </c:plotArea>
    <c:legend>
      <c:legendPos val="b"/>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Chemicals and related products, n.e.s. sector (SITC 51-59) 2007-2015</a:t>
            </a:r>
            <a:endParaRPr lang="th-TH" sz="1400" b="0" i="0" baseline="0">
              <a:latin typeface="Times New Roman" pitchFamily="18" charset="0"/>
            </a:endParaRPr>
          </a:p>
        </c:rich>
      </c:tx>
      <c:layout/>
    </c:title>
    <c:plotArea>
      <c:layout/>
      <c:lineChart>
        <c:grouping val="standard"/>
        <c:ser>
          <c:idx val="0"/>
          <c:order val="0"/>
          <c:tx>
            <c:strRef>
              <c:f>'IIT a 50-59'!$A$34</c:f>
              <c:strCache>
                <c:ptCount val="1"/>
                <c:pt idx="0">
                  <c:v>SITC 51</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50-59'!$B$34:$J$34</c:f>
              <c:numCache>
                <c:formatCode>0.00</c:formatCode>
                <c:ptCount val="9"/>
                <c:pt idx="0">
                  <c:v>62.674916228564491</c:v>
                </c:pt>
                <c:pt idx="1">
                  <c:v>55.889026318622179</c:v>
                </c:pt>
                <c:pt idx="2">
                  <c:v>37.287969572620916</c:v>
                </c:pt>
                <c:pt idx="3">
                  <c:v>42.774937854147865</c:v>
                </c:pt>
                <c:pt idx="4">
                  <c:v>34.530663471748504</c:v>
                </c:pt>
                <c:pt idx="5">
                  <c:v>27.910298268112999</c:v>
                </c:pt>
                <c:pt idx="6">
                  <c:v>25.151620216182934</c:v>
                </c:pt>
                <c:pt idx="7">
                  <c:v>29.514563400012584</c:v>
                </c:pt>
                <c:pt idx="8">
                  <c:v>29.290631976472771</c:v>
                </c:pt>
              </c:numCache>
            </c:numRef>
          </c:val>
        </c:ser>
        <c:ser>
          <c:idx val="1"/>
          <c:order val="1"/>
          <c:tx>
            <c:strRef>
              <c:f>'IIT a 50-59'!$A$35</c:f>
              <c:strCache>
                <c:ptCount val="1"/>
                <c:pt idx="0">
                  <c:v>SITC 52</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50-59'!$B$35:$J$35</c:f>
              <c:numCache>
                <c:formatCode>0.00</c:formatCode>
                <c:ptCount val="9"/>
                <c:pt idx="0">
                  <c:v>30.890000461750212</c:v>
                </c:pt>
                <c:pt idx="1">
                  <c:v>39.884699842024233</c:v>
                </c:pt>
                <c:pt idx="2">
                  <c:v>34.175034115190208</c:v>
                </c:pt>
                <c:pt idx="3">
                  <c:v>33.405981303775945</c:v>
                </c:pt>
                <c:pt idx="4">
                  <c:v>34.722919992288034</c:v>
                </c:pt>
                <c:pt idx="5">
                  <c:v>36.680081165135178</c:v>
                </c:pt>
                <c:pt idx="6">
                  <c:v>29.998044057508764</c:v>
                </c:pt>
                <c:pt idx="7">
                  <c:v>35.140530883922494</c:v>
                </c:pt>
                <c:pt idx="8">
                  <c:v>42.719180053323633</c:v>
                </c:pt>
              </c:numCache>
            </c:numRef>
          </c:val>
        </c:ser>
        <c:ser>
          <c:idx val="2"/>
          <c:order val="2"/>
          <c:tx>
            <c:strRef>
              <c:f>'IIT a 50-59'!$A$36</c:f>
              <c:strCache>
                <c:ptCount val="1"/>
                <c:pt idx="0">
                  <c:v>SITC 53</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50-59'!$B$36:$J$36</c:f>
              <c:numCache>
                <c:formatCode>0.00</c:formatCode>
                <c:ptCount val="9"/>
                <c:pt idx="0">
                  <c:v>38.098201514604312</c:v>
                </c:pt>
                <c:pt idx="1">
                  <c:v>37.81142574880689</c:v>
                </c:pt>
                <c:pt idx="2">
                  <c:v>36.339475532800392</c:v>
                </c:pt>
                <c:pt idx="3">
                  <c:v>38.983398311405836</c:v>
                </c:pt>
                <c:pt idx="4">
                  <c:v>35.766261374459098</c:v>
                </c:pt>
                <c:pt idx="5">
                  <c:v>34.021008261039484</c:v>
                </c:pt>
                <c:pt idx="6">
                  <c:v>30.529023094307149</c:v>
                </c:pt>
                <c:pt idx="7">
                  <c:v>26.393256923050245</c:v>
                </c:pt>
                <c:pt idx="8">
                  <c:v>27.802748908544405</c:v>
                </c:pt>
              </c:numCache>
            </c:numRef>
          </c:val>
        </c:ser>
        <c:ser>
          <c:idx val="3"/>
          <c:order val="3"/>
          <c:tx>
            <c:strRef>
              <c:f>'IIT a 50-59'!$A$37</c:f>
              <c:strCache>
                <c:ptCount val="1"/>
                <c:pt idx="0">
                  <c:v>SITC 54</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50-59'!$B$37:$J$37</c:f>
              <c:numCache>
                <c:formatCode>0.00</c:formatCode>
                <c:ptCount val="9"/>
                <c:pt idx="0">
                  <c:v>21.115459188049222</c:v>
                </c:pt>
                <c:pt idx="1">
                  <c:v>17.633455500895156</c:v>
                </c:pt>
                <c:pt idx="2">
                  <c:v>21.212168676962584</c:v>
                </c:pt>
                <c:pt idx="3">
                  <c:v>20.131267646517216</c:v>
                </c:pt>
                <c:pt idx="4">
                  <c:v>21.73057477714374</c:v>
                </c:pt>
                <c:pt idx="5">
                  <c:v>24.232301903689514</c:v>
                </c:pt>
                <c:pt idx="6">
                  <c:v>23.154198915792612</c:v>
                </c:pt>
                <c:pt idx="7">
                  <c:v>21.635239786500804</c:v>
                </c:pt>
                <c:pt idx="8">
                  <c:v>22.599067148400731</c:v>
                </c:pt>
              </c:numCache>
            </c:numRef>
          </c:val>
        </c:ser>
        <c:ser>
          <c:idx val="4"/>
          <c:order val="4"/>
          <c:tx>
            <c:strRef>
              <c:f>'IIT a 50-59'!$A$38</c:f>
              <c:strCache>
                <c:ptCount val="1"/>
                <c:pt idx="0">
                  <c:v>SITC 55</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50-59'!$B$38:$J$38</c:f>
              <c:numCache>
                <c:formatCode>0.00</c:formatCode>
                <c:ptCount val="9"/>
                <c:pt idx="0">
                  <c:v>28.142460241159771</c:v>
                </c:pt>
                <c:pt idx="1">
                  <c:v>28.158701646372375</c:v>
                </c:pt>
                <c:pt idx="2">
                  <c:v>25.205433819626709</c:v>
                </c:pt>
                <c:pt idx="3">
                  <c:v>24.594377986550654</c:v>
                </c:pt>
                <c:pt idx="4">
                  <c:v>22.559015457634381</c:v>
                </c:pt>
                <c:pt idx="5">
                  <c:v>23.063789787463406</c:v>
                </c:pt>
                <c:pt idx="6">
                  <c:v>24.652250701763599</c:v>
                </c:pt>
                <c:pt idx="7">
                  <c:v>26.81903937156742</c:v>
                </c:pt>
                <c:pt idx="8">
                  <c:v>29.360137431493559</c:v>
                </c:pt>
              </c:numCache>
            </c:numRef>
          </c:val>
        </c:ser>
        <c:ser>
          <c:idx val="5"/>
          <c:order val="5"/>
          <c:tx>
            <c:strRef>
              <c:f>'IIT a 50-59'!$A$39</c:f>
              <c:strCache>
                <c:ptCount val="1"/>
                <c:pt idx="0">
                  <c:v>SITC 56</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50-59'!$B$39:$J$39</c:f>
              <c:numCache>
                <c:formatCode>0.00</c:formatCode>
                <c:ptCount val="9"/>
                <c:pt idx="0">
                  <c:v>80.089399940890047</c:v>
                </c:pt>
                <c:pt idx="1">
                  <c:v>98.681429725324918</c:v>
                </c:pt>
                <c:pt idx="2">
                  <c:v>93.97053915305527</c:v>
                </c:pt>
                <c:pt idx="3">
                  <c:v>68.885773017740732</c:v>
                </c:pt>
                <c:pt idx="4">
                  <c:v>94.987762315601927</c:v>
                </c:pt>
                <c:pt idx="5">
                  <c:v>87.597118720905257</c:v>
                </c:pt>
                <c:pt idx="6">
                  <c:v>94.465738945979552</c:v>
                </c:pt>
                <c:pt idx="7">
                  <c:v>91.08539882994009</c:v>
                </c:pt>
                <c:pt idx="8">
                  <c:v>74.024098745485645</c:v>
                </c:pt>
              </c:numCache>
            </c:numRef>
          </c:val>
        </c:ser>
        <c:ser>
          <c:idx val="6"/>
          <c:order val="6"/>
          <c:tx>
            <c:strRef>
              <c:f>'IIT a 50-59'!$A$40</c:f>
              <c:strCache>
                <c:ptCount val="1"/>
                <c:pt idx="0">
                  <c:v>SITC 57</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50-59'!$B$40:$J$40</c:f>
              <c:numCache>
                <c:formatCode>0.00</c:formatCode>
                <c:ptCount val="9"/>
                <c:pt idx="0">
                  <c:v>7.5107853072977733</c:v>
                </c:pt>
                <c:pt idx="1">
                  <c:v>6.8139385699173216</c:v>
                </c:pt>
                <c:pt idx="2">
                  <c:v>10.6434654376536</c:v>
                </c:pt>
                <c:pt idx="3">
                  <c:v>7.2814376971014454</c:v>
                </c:pt>
                <c:pt idx="4">
                  <c:v>91.445388036254855</c:v>
                </c:pt>
                <c:pt idx="5">
                  <c:v>78.470809773536701</c:v>
                </c:pt>
                <c:pt idx="6">
                  <c:v>63.292460973481887</c:v>
                </c:pt>
                <c:pt idx="7">
                  <c:v>51.309122743198365</c:v>
                </c:pt>
                <c:pt idx="8">
                  <c:v>51.127209336970992</c:v>
                </c:pt>
              </c:numCache>
            </c:numRef>
          </c:val>
        </c:ser>
        <c:ser>
          <c:idx val="7"/>
          <c:order val="7"/>
          <c:tx>
            <c:strRef>
              <c:f>'IIT a 50-59'!$A$41</c:f>
              <c:strCache>
                <c:ptCount val="1"/>
                <c:pt idx="0">
                  <c:v>SITC 58</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50-59'!$B$41:$J$41</c:f>
              <c:numCache>
                <c:formatCode>0.00</c:formatCode>
                <c:ptCount val="9"/>
                <c:pt idx="0">
                  <c:v>19.154194050184792</c:v>
                </c:pt>
                <c:pt idx="1">
                  <c:v>20.134904433156851</c:v>
                </c:pt>
                <c:pt idx="2">
                  <c:v>18.364842081688316</c:v>
                </c:pt>
                <c:pt idx="3">
                  <c:v>19.84835899741061</c:v>
                </c:pt>
                <c:pt idx="4">
                  <c:v>17.265326573827188</c:v>
                </c:pt>
                <c:pt idx="5">
                  <c:v>18.526636332448088</c:v>
                </c:pt>
                <c:pt idx="6">
                  <c:v>16.923358769904016</c:v>
                </c:pt>
                <c:pt idx="7">
                  <c:v>15.955133944738709</c:v>
                </c:pt>
                <c:pt idx="8">
                  <c:v>17.969706275487805</c:v>
                </c:pt>
              </c:numCache>
            </c:numRef>
          </c:val>
        </c:ser>
        <c:ser>
          <c:idx val="8"/>
          <c:order val="8"/>
          <c:tx>
            <c:strRef>
              <c:f>'IIT a 50-59'!$A$42</c:f>
              <c:strCache>
                <c:ptCount val="1"/>
                <c:pt idx="0">
                  <c:v>SITC 59</c:v>
                </c:pt>
              </c:strCache>
            </c:strRef>
          </c:tx>
          <c:marker>
            <c:symbol val="none"/>
          </c:marker>
          <c:cat>
            <c:numRef>
              <c:f>'IIT a 50-59'!$B$33:$J$33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50-59'!$B$42:$J$42</c:f>
              <c:numCache>
                <c:formatCode>0.00</c:formatCode>
                <c:ptCount val="9"/>
                <c:pt idx="0">
                  <c:v>17.609597907913578</c:v>
                </c:pt>
                <c:pt idx="1">
                  <c:v>21.066725091963313</c:v>
                </c:pt>
                <c:pt idx="2">
                  <c:v>22.51571327432157</c:v>
                </c:pt>
                <c:pt idx="3">
                  <c:v>21.979248529024421</c:v>
                </c:pt>
                <c:pt idx="4">
                  <c:v>23.966995373392784</c:v>
                </c:pt>
                <c:pt idx="5">
                  <c:v>24.66276487127811</c:v>
                </c:pt>
                <c:pt idx="6">
                  <c:v>25.011317860501215</c:v>
                </c:pt>
                <c:pt idx="7">
                  <c:v>22.582154267409106</c:v>
                </c:pt>
                <c:pt idx="8">
                  <c:v>25.905632323205019</c:v>
                </c:pt>
              </c:numCache>
            </c:numRef>
          </c:val>
        </c:ser>
        <c:marker val="1"/>
        <c:axId val="92402432"/>
        <c:axId val="92798976"/>
      </c:lineChart>
      <c:catAx>
        <c:axId val="92402432"/>
        <c:scaling>
          <c:orientation val="minMax"/>
        </c:scaling>
        <c:axPos val="b"/>
        <c:numFmt formatCode="0" sourceLinked="1"/>
        <c:tickLblPos val="nextTo"/>
        <c:crossAx val="92798976"/>
        <c:crosses val="autoZero"/>
        <c:auto val="1"/>
        <c:lblAlgn val="ctr"/>
        <c:lblOffset val="100"/>
      </c:catAx>
      <c:valAx>
        <c:axId val="92798976"/>
        <c:scaling>
          <c:orientation val="minMax"/>
        </c:scaling>
        <c:axPos val="l"/>
        <c:majorGridlines/>
        <c:numFmt formatCode="0.00" sourceLinked="1"/>
        <c:tickLblPos val="nextTo"/>
        <c:crossAx val="92402432"/>
        <c:crosses val="autoZero"/>
        <c:crossBetween val="between"/>
      </c:valAx>
    </c:plotArea>
    <c:legend>
      <c:legendPos val="b"/>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Manufactured goods classified chiefly by material sector (SITC 61-69) 2007-2015</a:t>
            </a:r>
            <a:endParaRPr lang="th-TH" sz="1400" b="0" i="0" baseline="0">
              <a:latin typeface="Times New Roman" pitchFamily="18" charset="0"/>
            </a:endParaRPr>
          </a:p>
        </c:rich>
      </c:tx>
      <c:layout/>
    </c:title>
    <c:plotArea>
      <c:layout/>
      <c:lineChart>
        <c:grouping val="standard"/>
        <c:ser>
          <c:idx val="0"/>
          <c:order val="0"/>
          <c:tx>
            <c:strRef>
              <c:f>'IIT a 60-69'!$A$32</c:f>
              <c:strCache>
                <c:ptCount val="1"/>
                <c:pt idx="0">
                  <c:v>SITC 61</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60-69'!$B$32:$J$32</c:f>
              <c:numCache>
                <c:formatCode>0.00</c:formatCode>
                <c:ptCount val="9"/>
                <c:pt idx="0">
                  <c:v>15.093927651175399</c:v>
                </c:pt>
                <c:pt idx="1">
                  <c:v>17.300114711397029</c:v>
                </c:pt>
                <c:pt idx="2">
                  <c:v>18.773690513186082</c:v>
                </c:pt>
                <c:pt idx="3">
                  <c:v>12.09178722164943</c:v>
                </c:pt>
                <c:pt idx="4">
                  <c:v>7.7384139028915495</c:v>
                </c:pt>
                <c:pt idx="5">
                  <c:v>7.6825521188049528</c:v>
                </c:pt>
                <c:pt idx="6">
                  <c:v>7.2208512398747926</c:v>
                </c:pt>
                <c:pt idx="7">
                  <c:v>9.5567184050773477</c:v>
                </c:pt>
                <c:pt idx="8">
                  <c:v>11.406763414187914</c:v>
                </c:pt>
              </c:numCache>
            </c:numRef>
          </c:val>
        </c:ser>
        <c:ser>
          <c:idx val="1"/>
          <c:order val="1"/>
          <c:tx>
            <c:strRef>
              <c:f>'IIT a 60-69'!$A$33</c:f>
              <c:strCache>
                <c:ptCount val="1"/>
                <c:pt idx="0">
                  <c:v>SITC 62</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60-69'!$B$33:$J$33</c:f>
              <c:numCache>
                <c:formatCode>0.00</c:formatCode>
                <c:ptCount val="9"/>
                <c:pt idx="0">
                  <c:v>8.5676849146438361</c:v>
                </c:pt>
                <c:pt idx="1">
                  <c:v>6.3012828176997049</c:v>
                </c:pt>
                <c:pt idx="2">
                  <c:v>4.9741218617326606</c:v>
                </c:pt>
                <c:pt idx="3">
                  <c:v>4.6860068282823519</c:v>
                </c:pt>
                <c:pt idx="4">
                  <c:v>4.1410622433747939</c:v>
                </c:pt>
                <c:pt idx="5">
                  <c:v>4.8142331428223546</c:v>
                </c:pt>
                <c:pt idx="6">
                  <c:v>4.5231922306331773</c:v>
                </c:pt>
                <c:pt idx="7">
                  <c:v>4.4707476114052458</c:v>
                </c:pt>
                <c:pt idx="8">
                  <c:v>5.5276120847823744</c:v>
                </c:pt>
              </c:numCache>
            </c:numRef>
          </c:val>
        </c:ser>
        <c:ser>
          <c:idx val="2"/>
          <c:order val="2"/>
          <c:tx>
            <c:strRef>
              <c:f>'IIT a 60-69'!$A$34</c:f>
              <c:strCache>
                <c:ptCount val="1"/>
                <c:pt idx="0">
                  <c:v>SITC 63</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60-69'!$B$34:$J$34</c:f>
              <c:numCache>
                <c:formatCode>0.00</c:formatCode>
                <c:ptCount val="9"/>
                <c:pt idx="0">
                  <c:v>9.8145991254214202</c:v>
                </c:pt>
                <c:pt idx="1">
                  <c:v>11.726283487052525</c:v>
                </c:pt>
                <c:pt idx="2">
                  <c:v>12.198015064720092</c:v>
                </c:pt>
                <c:pt idx="3">
                  <c:v>26.914168586649325</c:v>
                </c:pt>
                <c:pt idx="4">
                  <c:v>34.384739184716359</c:v>
                </c:pt>
                <c:pt idx="5">
                  <c:v>16.888562537067543</c:v>
                </c:pt>
                <c:pt idx="6">
                  <c:v>18.771084251902003</c:v>
                </c:pt>
                <c:pt idx="7">
                  <c:v>18.615156127399636</c:v>
                </c:pt>
                <c:pt idx="8">
                  <c:v>23.40947753441678</c:v>
                </c:pt>
              </c:numCache>
            </c:numRef>
          </c:val>
        </c:ser>
        <c:ser>
          <c:idx val="3"/>
          <c:order val="3"/>
          <c:tx>
            <c:strRef>
              <c:f>'IIT a 60-69'!$A$35</c:f>
              <c:strCache>
                <c:ptCount val="1"/>
                <c:pt idx="0">
                  <c:v>SITC 64</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60-69'!$B$35:$J$35</c:f>
              <c:numCache>
                <c:formatCode>0.00</c:formatCode>
                <c:ptCount val="9"/>
                <c:pt idx="0">
                  <c:v>25.923794993688276</c:v>
                </c:pt>
                <c:pt idx="1">
                  <c:v>28.655384079112199</c:v>
                </c:pt>
                <c:pt idx="2">
                  <c:v>28.528795190226617</c:v>
                </c:pt>
                <c:pt idx="3">
                  <c:v>31.164923333465076</c:v>
                </c:pt>
                <c:pt idx="4">
                  <c:v>20.897035822354937</c:v>
                </c:pt>
                <c:pt idx="5">
                  <c:v>31.946466711789501</c:v>
                </c:pt>
                <c:pt idx="6">
                  <c:v>29.38871985818524</c:v>
                </c:pt>
                <c:pt idx="7">
                  <c:v>27.597239502884243</c:v>
                </c:pt>
                <c:pt idx="8">
                  <c:v>29.81006367581357</c:v>
                </c:pt>
              </c:numCache>
            </c:numRef>
          </c:val>
        </c:ser>
        <c:ser>
          <c:idx val="4"/>
          <c:order val="4"/>
          <c:tx>
            <c:strRef>
              <c:f>'IIT a 60-69'!$A$36</c:f>
              <c:strCache>
                <c:ptCount val="1"/>
                <c:pt idx="0">
                  <c:v>SITC 65</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60-69'!$B$36:$J$36</c:f>
              <c:numCache>
                <c:formatCode>0.00</c:formatCode>
                <c:ptCount val="9"/>
                <c:pt idx="0">
                  <c:v>12.540639846050826</c:v>
                </c:pt>
                <c:pt idx="1">
                  <c:v>14.060268123378684</c:v>
                </c:pt>
                <c:pt idx="2">
                  <c:v>12.495588628123544</c:v>
                </c:pt>
                <c:pt idx="3">
                  <c:v>15.34898366962465</c:v>
                </c:pt>
                <c:pt idx="4">
                  <c:v>14.642962216167877</c:v>
                </c:pt>
                <c:pt idx="5">
                  <c:v>17.038390768173841</c:v>
                </c:pt>
                <c:pt idx="6">
                  <c:v>15.104725141888187</c:v>
                </c:pt>
                <c:pt idx="7">
                  <c:v>15.132649675254983</c:v>
                </c:pt>
                <c:pt idx="8">
                  <c:v>15.538151759290663</c:v>
                </c:pt>
              </c:numCache>
            </c:numRef>
          </c:val>
        </c:ser>
        <c:ser>
          <c:idx val="5"/>
          <c:order val="5"/>
          <c:tx>
            <c:strRef>
              <c:f>'IIT a 60-69'!$A$37</c:f>
              <c:strCache>
                <c:ptCount val="1"/>
                <c:pt idx="0">
                  <c:v>SITC 66</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60-69'!$B$37:$J$37</c:f>
              <c:numCache>
                <c:formatCode>0.00</c:formatCode>
                <c:ptCount val="9"/>
                <c:pt idx="0">
                  <c:v>6.1974984072648347</c:v>
                </c:pt>
                <c:pt idx="1">
                  <c:v>6.3473806497928003</c:v>
                </c:pt>
                <c:pt idx="2">
                  <c:v>7.2284220662073189</c:v>
                </c:pt>
                <c:pt idx="3">
                  <c:v>8.8644898095304505</c:v>
                </c:pt>
                <c:pt idx="4">
                  <c:v>9.4853846656689615</c:v>
                </c:pt>
                <c:pt idx="5">
                  <c:v>10.193706130270375</c:v>
                </c:pt>
                <c:pt idx="6">
                  <c:v>10.001048515833045</c:v>
                </c:pt>
                <c:pt idx="7">
                  <c:v>8.2960134984242035</c:v>
                </c:pt>
                <c:pt idx="8">
                  <c:v>8.6434075058701705</c:v>
                </c:pt>
              </c:numCache>
            </c:numRef>
          </c:val>
        </c:ser>
        <c:ser>
          <c:idx val="6"/>
          <c:order val="6"/>
          <c:tx>
            <c:strRef>
              <c:f>'IIT a 60-69'!$A$38</c:f>
              <c:strCache>
                <c:ptCount val="1"/>
                <c:pt idx="0">
                  <c:v>SITC 67</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60-69'!$B$38:$J$38</c:f>
              <c:numCache>
                <c:formatCode>0.00</c:formatCode>
                <c:ptCount val="9"/>
                <c:pt idx="0">
                  <c:v>17.010603013402314</c:v>
                </c:pt>
                <c:pt idx="1">
                  <c:v>20.997102888788135</c:v>
                </c:pt>
                <c:pt idx="2">
                  <c:v>18.574343297540295</c:v>
                </c:pt>
                <c:pt idx="3">
                  <c:v>21.737485165843751</c:v>
                </c:pt>
                <c:pt idx="4">
                  <c:v>28.465798729827753</c:v>
                </c:pt>
                <c:pt idx="5">
                  <c:v>19.808105473014869</c:v>
                </c:pt>
                <c:pt idx="6">
                  <c:v>25.373882640908352</c:v>
                </c:pt>
                <c:pt idx="7">
                  <c:v>35.867317914216514</c:v>
                </c:pt>
                <c:pt idx="8">
                  <c:v>45.595116903759902</c:v>
                </c:pt>
              </c:numCache>
            </c:numRef>
          </c:val>
        </c:ser>
        <c:ser>
          <c:idx val="7"/>
          <c:order val="7"/>
          <c:tx>
            <c:strRef>
              <c:f>'IIT a 60-69'!$A$39</c:f>
              <c:strCache>
                <c:ptCount val="1"/>
                <c:pt idx="0">
                  <c:v>SITC 68</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60-69'!$B$39:$J$39</c:f>
              <c:numCache>
                <c:formatCode>0.00</c:formatCode>
                <c:ptCount val="9"/>
                <c:pt idx="0">
                  <c:v>87.86512315999056</c:v>
                </c:pt>
                <c:pt idx="1">
                  <c:v>94.674297787027967</c:v>
                </c:pt>
                <c:pt idx="2">
                  <c:v>99.710170046956677</c:v>
                </c:pt>
                <c:pt idx="3">
                  <c:v>97.48480914036324</c:v>
                </c:pt>
                <c:pt idx="4">
                  <c:v>95.249708895413605</c:v>
                </c:pt>
                <c:pt idx="5">
                  <c:v>99.329922311752242</c:v>
                </c:pt>
                <c:pt idx="6">
                  <c:v>98.313734103130528</c:v>
                </c:pt>
                <c:pt idx="7">
                  <c:v>89.148841214777434</c:v>
                </c:pt>
                <c:pt idx="8">
                  <c:v>81.784302672847787</c:v>
                </c:pt>
              </c:numCache>
            </c:numRef>
          </c:val>
        </c:ser>
        <c:ser>
          <c:idx val="8"/>
          <c:order val="8"/>
          <c:tx>
            <c:strRef>
              <c:f>'IIT a 60-69'!$A$40</c:f>
              <c:strCache>
                <c:ptCount val="1"/>
                <c:pt idx="0">
                  <c:v>SITC 69</c:v>
                </c:pt>
              </c:strCache>
            </c:strRef>
          </c:tx>
          <c:marker>
            <c:symbol val="none"/>
          </c:marker>
          <c:cat>
            <c:numRef>
              <c:f>'IIT a 60-69'!$B$31:$J$31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60-69'!$B$40:$J$40</c:f>
              <c:numCache>
                <c:formatCode>0.00</c:formatCode>
                <c:ptCount val="9"/>
                <c:pt idx="0">
                  <c:v>32.175524613194014</c:v>
                </c:pt>
                <c:pt idx="1">
                  <c:v>31.99440414220398</c:v>
                </c:pt>
                <c:pt idx="2">
                  <c:v>31.032270553844398</c:v>
                </c:pt>
                <c:pt idx="3">
                  <c:v>39.595090545903801</c:v>
                </c:pt>
                <c:pt idx="4">
                  <c:v>24.99775904704935</c:v>
                </c:pt>
                <c:pt idx="5">
                  <c:v>22.594321203366995</c:v>
                </c:pt>
                <c:pt idx="6">
                  <c:v>23.175977965554118</c:v>
                </c:pt>
                <c:pt idx="7">
                  <c:v>22.9059883869981</c:v>
                </c:pt>
                <c:pt idx="8">
                  <c:v>20.797202884444342</c:v>
                </c:pt>
              </c:numCache>
            </c:numRef>
          </c:val>
        </c:ser>
        <c:marker val="1"/>
        <c:axId val="87550592"/>
        <c:axId val="87868928"/>
      </c:lineChart>
      <c:catAx>
        <c:axId val="87550592"/>
        <c:scaling>
          <c:orientation val="minMax"/>
        </c:scaling>
        <c:axPos val="b"/>
        <c:numFmt formatCode="0" sourceLinked="1"/>
        <c:tickLblPos val="nextTo"/>
        <c:crossAx val="87868928"/>
        <c:crosses val="autoZero"/>
        <c:auto val="1"/>
        <c:lblAlgn val="ctr"/>
        <c:lblOffset val="100"/>
      </c:catAx>
      <c:valAx>
        <c:axId val="87868928"/>
        <c:scaling>
          <c:orientation val="minMax"/>
        </c:scaling>
        <c:axPos val="l"/>
        <c:majorGridlines/>
        <c:numFmt formatCode="0.00" sourceLinked="1"/>
        <c:tickLblPos val="nextTo"/>
        <c:crossAx val="87550592"/>
        <c:crosses val="autoZero"/>
        <c:crossBetween val="between"/>
      </c:valAx>
    </c:plotArea>
    <c:legend>
      <c:legendPos val="b"/>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IIT-Global market in Machinery and transport equipment sector (SITC 71-79) 2007-2015</a:t>
            </a:r>
            <a:endParaRPr lang="th-TH" sz="1400" b="0" i="0" baseline="0">
              <a:latin typeface="Times New Roman" pitchFamily="18" charset="0"/>
            </a:endParaRPr>
          </a:p>
        </c:rich>
      </c:tx>
      <c:layout/>
    </c:title>
    <c:plotArea>
      <c:layout/>
      <c:lineChart>
        <c:grouping val="standard"/>
        <c:ser>
          <c:idx val="0"/>
          <c:order val="0"/>
          <c:tx>
            <c:strRef>
              <c:f>'IIT a 70-79'!$A$34</c:f>
              <c:strCache>
                <c:ptCount val="1"/>
                <c:pt idx="0">
                  <c:v>SITC 71</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70-79'!$B$34:$J$34</c:f>
              <c:numCache>
                <c:formatCode>0.00</c:formatCode>
                <c:ptCount val="9"/>
                <c:pt idx="0">
                  <c:v>22.902628598046736</c:v>
                </c:pt>
                <c:pt idx="1">
                  <c:v>25.870738518494484</c:v>
                </c:pt>
                <c:pt idx="2">
                  <c:v>24.27431880148605</c:v>
                </c:pt>
                <c:pt idx="3">
                  <c:v>21.064263240093371</c:v>
                </c:pt>
                <c:pt idx="4">
                  <c:v>14.925727694635215</c:v>
                </c:pt>
                <c:pt idx="5">
                  <c:v>21.890087323474937</c:v>
                </c:pt>
                <c:pt idx="6">
                  <c:v>19.826371340702874</c:v>
                </c:pt>
                <c:pt idx="7">
                  <c:v>17.999426355102386</c:v>
                </c:pt>
                <c:pt idx="8">
                  <c:v>16.468009200580703</c:v>
                </c:pt>
              </c:numCache>
            </c:numRef>
          </c:val>
        </c:ser>
        <c:ser>
          <c:idx val="1"/>
          <c:order val="1"/>
          <c:tx>
            <c:strRef>
              <c:f>'IIT a 70-79'!$A$35</c:f>
              <c:strCache>
                <c:ptCount val="1"/>
                <c:pt idx="0">
                  <c:v>SITC 72</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70-79'!$B$35:$J$35</c:f>
              <c:numCache>
                <c:formatCode>0.00</c:formatCode>
                <c:ptCount val="9"/>
                <c:pt idx="0">
                  <c:v>25.34066122056743</c:v>
                </c:pt>
                <c:pt idx="1">
                  <c:v>22.467233822437692</c:v>
                </c:pt>
                <c:pt idx="2">
                  <c:v>26.323204464574324</c:v>
                </c:pt>
                <c:pt idx="3">
                  <c:v>27.018076771505307</c:v>
                </c:pt>
                <c:pt idx="4">
                  <c:v>21.398386249961398</c:v>
                </c:pt>
                <c:pt idx="5">
                  <c:v>26.117113714304342</c:v>
                </c:pt>
                <c:pt idx="6">
                  <c:v>24.609131510276228</c:v>
                </c:pt>
                <c:pt idx="7">
                  <c:v>16.115917774639755</c:v>
                </c:pt>
                <c:pt idx="8">
                  <c:v>16.808973357401158</c:v>
                </c:pt>
              </c:numCache>
            </c:numRef>
          </c:val>
        </c:ser>
        <c:ser>
          <c:idx val="2"/>
          <c:order val="2"/>
          <c:tx>
            <c:strRef>
              <c:f>'IIT a 70-79'!$A$36</c:f>
              <c:strCache>
                <c:ptCount val="1"/>
                <c:pt idx="0">
                  <c:v>SITC 73</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70-79'!$B$36:$J$36</c:f>
              <c:numCache>
                <c:formatCode>0.00</c:formatCode>
                <c:ptCount val="9"/>
                <c:pt idx="0">
                  <c:v>24.8710057781933</c:v>
                </c:pt>
                <c:pt idx="1">
                  <c:v>22.490914754518766</c:v>
                </c:pt>
                <c:pt idx="2">
                  <c:v>44.013805364875722</c:v>
                </c:pt>
                <c:pt idx="3">
                  <c:v>22.896377031472028</c:v>
                </c:pt>
                <c:pt idx="4">
                  <c:v>21.551863965021269</c:v>
                </c:pt>
                <c:pt idx="5">
                  <c:v>32.570726199968334</c:v>
                </c:pt>
                <c:pt idx="6">
                  <c:v>20.745300532700305</c:v>
                </c:pt>
                <c:pt idx="7">
                  <c:v>14.810191734878764</c:v>
                </c:pt>
                <c:pt idx="8">
                  <c:v>19.5484819796933</c:v>
                </c:pt>
              </c:numCache>
            </c:numRef>
          </c:val>
        </c:ser>
        <c:ser>
          <c:idx val="3"/>
          <c:order val="3"/>
          <c:tx>
            <c:strRef>
              <c:f>'IIT a 70-79'!$A$37</c:f>
              <c:strCache>
                <c:ptCount val="1"/>
                <c:pt idx="0">
                  <c:v>SITC 74</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70-79'!$B$37:$J$37</c:f>
              <c:numCache>
                <c:formatCode>0.00</c:formatCode>
                <c:ptCount val="9"/>
                <c:pt idx="0">
                  <c:v>14.588590117730805</c:v>
                </c:pt>
                <c:pt idx="1">
                  <c:v>14.145529218717623</c:v>
                </c:pt>
                <c:pt idx="2">
                  <c:v>13.625983245819473</c:v>
                </c:pt>
                <c:pt idx="3">
                  <c:v>12.966447372739365</c:v>
                </c:pt>
                <c:pt idx="4">
                  <c:v>14.859658432168343</c:v>
                </c:pt>
                <c:pt idx="5">
                  <c:v>16.911253285446115</c:v>
                </c:pt>
                <c:pt idx="6">
                  <c:v>16.191232967679969</c:v>
                </c:pt>
                <c:pt idx="7">
                  <c:v>16.349626215002289</c:v>
                </c:pt>
                <c:pt idx="8">
                  <c:v>15.79135527044777</c:v>
                </c:pt>
              </c:numCache>
            </c:numRef>
          </c:val>
        </c:ser>
        <c:ser>
          <c:idx val="4"/>
          <c:order val="4"/>
          <c:tx>
            <c:strRef>
              <c:f>'IIT a 70-79'!$A$38</c:f>
              <c:strCache>
                <c:ptCount val="1"/>
                <c:pt idx="0">
                  <c:v>SITC 75</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70-79'!$B$38:$J$38</c:f>
              <c:numCache>
                <c:formatCode>0.00</c:formatCode>
                <c:ptCount val="9"/>
                <c:pt idx="0">
                  <c:v>20.830966563416954</c:v>
                </c:pt>
                <c:pt idx="1">
                  <c:v>16.943184771417709</c:v>
                </c:pt>
                <c:pt idx="2">
                  <c:v>16.277580527013846</c:v>
                </c:pt>
                <c:pt idx="3">
                  <c:v>13.861451852842787</c:v>
                </c:pt>
                <c:pt idx="4">
                  <c:v>20.981881874062537</c:v>
                </c:pt>
                <c:pt idx="5">
                  <c:v>25.780136091434546</c:v>
                </c:pt>
                <c:pt idx="6">
                  <c:v>24.429128721997738</c:v>
                </c:pt>
                <c:pt idx="7">
                  <c:v>22.838239253490975</c:v>
                </c:pt>
                <c:pt idx="8">
                  <c:v>23.687853468889397</c:v>
                </c:pt>
              </c:numCache>
            </c:numRef>
          </c:val>
        </c:ser>
        <c:ser>
          <c:idx val="5"/>
          <c:order val="5"/>
          <c:tx>
            <c:strRef>
              <c:f>'IIT a 70-79'!$A$39</c:f>
              <c:strCache>
                <c:ptCount val="1"/>
                <c:pt idx="0">
                  <c:v>SITC 76</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70-79'!$B$39:$J$39</c:f>
              <c:numCache>
                <c:formatCode>0.00</c:formatCode>
                <c:ptCount val="9"/>
                <c:pt idx="0">
                  <c:v>8.6244490592388363</c:v>
                </c:pt>
                <c:pt idx="1">
                  <c:v>7.1213402783414921</c:v>
                </c:pt>
                <c:pt idx="2">
                  <c:v>8.9336820644287158</c:v>
                </c:pt>
                <c:pt idx="3">
                  <c:v>11.849953581386941</c:v>
                </c:pt>
                <c:pt idx="4">
                  <c:v>21.120069724464862</c:v>
                </c:pt>
                <c:pt idx="5">
                  <c:v>26.63182246161362</c:v>
                </c:pt>
                <c:pt idx="6">
                  <c:v>33.796474433414758</c:v>
                </c:pt>
                <c:pt idx="7">
                  <c:v>38.011762214829417</c:v>
                </c:pt>
                <c:pt idx="8">
                  <c:v>43.187762650194863</c:v>
                </c:pt>
              </c:numCache>
            </c:numRef>
          </c:val>
        </c:ser>
        <c:ser>
          <c:idx val="6"/>
          <c:order val="6"/>
          <c:tx>
            <c:strRef>
              <c:f>'IIT a 70-79'!$A$40</c:f>
              <c:strCache>
                <c:ptCount val="1"/>
                <c:pt idx="0">
                  <c:v>SITC 77</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70-79'!$B$40:$J$40</c:f>
              <c:numCache>
                <c:formatCode>0.00</c:formatCode>
                <c:ptCount val="9"/>
                <c:pt idx="0">
                  <c:v>26.091412564550819</c:v>
                </c:pt>
                <c:pt idx="1">
                  <c:v>27.0758464057796</c:v>
                </c:pt>
                <c:pt idx="2">
                  <c:v>23.889981674470583</c:v>
                </c:pt>
                <c:pt idx="3">
                  <c:v>22.480880900921996</c:v>
                </c:pt>
                <c:pt idx="4">
                  <c:v>25.793329040534875</c:v>
                </c:pt>
                <c:pt idx="5">
                  <c:v>32.092113175568791</c:v>
                </c:pt>
                <c:pt idx="6">
                  <c:v>31.794728634301993</c:v>
                </c:pt>
                <c:pt idx="7">
                  <c:v>28.673968593679021</c:v>
                </c:pt>
                <c:pt idx="8">
                  <c:v>28.36310249890348</c:v>
                </c:pt>
              </c:numCache>
            </c:numRef>
          </c:val>
        </c:ser>
        <c:ser>
          <c:idx val="7"/>
          <c:order val="7"/>
          <c:tx>
            <c:strRef>
              <c:f>'IIT a 70-79'!$A$41</c:f>
              <c:strCache>
                <c:ptCount val="1"/>
                <c:pt idx="0">
                  <c:v>SITC 78</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70-79'!$B$41:$J$41</c:f>
              <c:numCache>
                <c:formatCode>0.00</c:formatCode>
                <c:ptCount val="9"/>
                <c:pt idx="0">
                  <c:v>7.4895459636761146</c:v>
                </c:pt>
                <c:pt idx="1">
                  <c:v>8.7749413737079678</c:v>
                </c:pt>
                <c:pt idx="2">
                  <c:v>8.6167134677913602</c:v>
                </c:pt>
                <c:pt idx="3">
                  <c:v>10.809076329213296</c:v>
                </c:pt>
                <c:pt idx="4">
                  <c:v>10.008454938449685</c:v>
                </c:pt>
                <c:pt idx="5">
                  <c:v>12.332720789325313</c:v>
                </c:pt>
                <c:pt idx="6">
                  <c:v>11.558878555892893</c:v>
                </c:pt>
                <c:pt idx="7">
                  <c:v>10.355251144123157</c:v>
                </c:pt>
                <c:pt idx="8">
                  <c:v>8.9353540988787454</c:v>
                </c:pt>
              </c:numCache>
            </c:numRef>
          </c:val>
        </c:ser>
        <c:ser>
          <c:idx val="8"/>
          <c:order val="8"/>
          <c:tx>
            <c:strRef>
              <c:f>'IIT a 70-79'!$A$42</c:f>
              <c:strCache>
                <c:ptCount val="1"/>
                <c:pt idx="0">
                  <c:v>SITC 79</c:v>
                </c:pt>
              </c:strCache>
            </c:strRef>
          </c:tx>
          <c:marker>
            <c:symbol val="none"/>
          </c:marker>
          <c:cat>
            <c:numRef>
              <c:f>'IIT a 70-79'!$B$33:$J$33</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70-79'!$B$42:$J$42</c:f>
              <c:numCache>
                <c:formatCode>0.00</c:formatCode>
                <c:ptCount val="9"/>
                <c:pt idx="0">
                  <c:v>42.62207324955336</c:v>
                </c:pt>
                <c:pt idx="1">
                  <c:v>90.910863574124747</c:v>
                </c:pt>
                <c:pt idx="2">
                  <c:v>74.980329193147838</c:v>
                </c:pt>
                <c:pt idx="3">
                  <c:v>76.636362611315462</c:v>
                </c:pt>
                <c:pt idx="4">
                  <c:v>66.927818210052578</c:v>
                </c:pt>
                <c:pt idx="5">
                  <c:v>41.381816101810372</c:v>
                </c:pt>
                <c:pt idx="6">
                  <c:v>52.9919944890624</c:v>
                </c:pt>
                <c:pt idx="7">
                  <c:v>25.490372191830001</c:v>
                </c:pt>
                <c:pt idx="8">
                  <c:v>54.158230277903627</c:v>
                </c:pt>
              </c:numCache>
            </c:numRef>
          </c:val>
        </c:ser>
        <c:marker val="1"/>
        <c:axId val="114102656"/>
        <c:axId val="114104576"/>
      </c:lineChart>
      <c:catAx>
        <c:axId val="114102656"/>
        <c:scaling>
          <c:orientation val="minMax"/>
        </c:scaling>
        <c:axPos val="b"/>
        <c:numFmt formatCode="0" sourceLinked="1"/>
        <c:tickLblPos val="nextTo"/>
        <c:crossAx val="114104576"/>
        <c:crosses val="autoZero"/>
        <c:auto val="1"/>
        <c:lblAlgn val="ctr"/>
        <c:lblOffset val="100"/>
      </c:catAx>
      <c:valAx>
        <c:axId val="114104576"/>
        <c:scaling>
          <c:orientation val="minMax"/>
        </c:scaling>
        <c:axPos val="l"/>
        <c:majorGridlines/>
        <c:numFmt formatCode="0.00" sourceLinked="1"/>
        <c:tickLblPos val="nextTo"/>
        <c:crossAx val="114102656"/>
        <c:crosses val="autoZero"/>
        <c:crossBetween val="between"/>
      </c:valAx>
    </c:plotArea>
    <c:legend>
      <c:legendPos val="b"/>
      <c:layout/>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800" dirty="0">
                <a:latin typeface="Times New Roman" pitchFamily="18" charset="0"/>
                <a:cs typeface="Times New Roman" pitchFamily="18" charset="0"/>
              </a:rPr>
              <a:t>Relationship</a:t>
            </a:r>
            <a:r>
              <a:rPr lang="en-US" sz="1800" baseline="0" dirty="0">
                <a:latin typeface="Times New Roman" pitchFamily="18" charset="0"/>
                <a:cs typeface="Times New Roman" pitchFamily="18" charset="0"/>
              </a:rPr>
              <a:t> of Thailand's IIT-G and Export Growth 2015</a:t>
            </a:r>
            <a:endParaRPr lang="en-US" sz="1800" dirty="0">
              <a:latin typeface="Times New Roman" pitchFamily="18" charset="0"/>
              <a:cs typeface="Times New Roman" pitchFamily="18" charset="0"/>
            </a:endParaRPr>
          </a:p>
        </c:rich>
      </c:tx>
      <c:layout/>
    </c:title>
    <c:plotArea>
      <c:layout/>
      <c:scatterChart>
        <c:scatterStyle val="lineMarker"/>
        <c:ser>
          <c:idx val="0"/>
          <c:order val="0"/>
          <c:spPr>
            <a:ln w="28575">
              <a:noFill/>
            </a:ln>
          </c:spPr>
          <c:trendline>
            <c:trendlineType val="linear"/>
          </c:trendline>
          <c:xVal>
            <c:numRef>
              <c:f>'IIT&amp;EX growth'!$C$2:$C$68</c:f>
              <c:numCache>
                <c:formatCode>0.00</c:formatCode>
                <c:ptCount val="67"/>
                <c:pt idx="0">
                  <c:v>67.134793507339026</c:v>
                </c:pt>
                <c:pt idx="1">
                  <c:v>12.299866569543493</c:v>
                </c:pt>
                <c:pt idx="2">
                  <c:v>56.769393794210501</c:v>
                </c:pt>
                <c:pt idx="3">
                  <c:v>59.422528304995261</c:v>
                </c:pt>
                <c:pt idx="4">
                  <c:v>51.348902171714592</c:v>
                </c:pt>
                <c:pt idx="5">
                  <c:v>50.352004035266837</c:v>
                </c:pt>
                <c:pt idx="6">
                  <c:v>12.125798005139787</c:v>
                </c:pt>
                <c:pt idx="7">
                  <c:v>75.974534032310117</c:v>
                </c:pt>
                <c:pt idx="8">
                  <c:v>82.62996641656531</c:v>
                </c:pt>
                <c:pt idx="9">
                  <c:v>50.300888348781356</c:v>
                </c:pt>
                <c:pt idx="10">
                  <c:v>40.815059774232431</c:v>
                </c:pt>
                <c:pt idx="11">
                  <c:v>73.365113522130699</c:v>
                </c:pt>
                <c:pt idx="12">
                  <c:v>17.704168006013134</c:v>
                </c:pt>
                <c:pt idx="13">
                  <c:v>3.4508493056355394</c:v>
                </c:pt>
                <c:pt idx="14">
                  <c:v>25.578996250499721</c:v>
                </c:pt>
                <c:pt idx="15">
                  <c:v>40.175670778973249</c:v>
                </c:pt>
                <c:pt idx="16">
                  <c:v>38.889393307779876</c:v>
                </c:pt>
                <c:pt idx="17">
                  <c:v>95.422466026150985</c:v>
                </c:pt>
                <c:pt idx="18">
                  <c:v>90.397998500149086</c:v>
                </c:pt>
                <c:pt idx="19">
                  <c:v>93.320215432998168</c:v>
                </c:pt>
                <c:pt idx="20">
                  <c:v>92.21287755029492</c:v>
                </c:pt>
                <c:pt idx="21">
                  <c:v>0.61326320692374203</c:v>
                </c:pt>
                <c:pt idx="22">
                  <c:v>11.848517057319963</c:v>
                </c:pt>
                <c:pt idx="23">
                  <c:v>1.363498233786542</c:v>
                </c:pt>
                <c:pt idx="24">
                  <c:v>49.844076156073228</c:v>
                </c:pt>
                <c:pt idx="25">
                  <c:v>84.690531400966179</c:v>
                </c:pt>
                <c:pt idx="26">
                  <c:v>80.458827574835411</c:v>
                </c:pt>
                <c:pt idx="27">
                  <c:v>73.833272776576223</c:v>
                </c:pt>
                <c:pt idx="28">
                  <c:v>95.183593426826633</c:v>
                </c:pt>
                <c:pt idx="29">
                  <c:v>49.876986473344608</c:v>
                </c:pt>
                <c:pt idx="30">
                  <c:v>63.040136396477365</c:v>
                </c:pt>
                <c:pt idx="31">
                  <c:v>34.842103999733332</c:v>
                </c:pt>
                <c:pt idx="32">
                  <c:v>89.428736676153747</c:v>
                </c:pt>
                <c:pt idx="33">
                  <c:v>13.682546910858484</c:v>
                </c:pt>
                <c:pt idx="34">
                  <c:v>25.91861413542026</c:v>
                </c:pt>
                <c:pt idx="35">
                  <c:v>68.682762743542995</c:v>
                </c:pt>
                <c:pt idx="36">
                  <c:v>92.377538242181757</c:v>
                </c:pt>
                <c:pt idx="37">
                  <c:v>88.406975388194084</c:v>
                </c:pt>
                <c:pt idx="38">
                  <c:v>33.456214075267596</c:v>
                </c:pt>
                <c:pt idx="39">
                  <c:v>64.599757471157872</c:v>
                </c:pt>
                <c:pt idx="40">
                  <c:v>88.315582065293441</c:v>
                </c:pt>
                <c:pt idx="41">
                  <c:v>84.205317041631517</c:v>
                </c:pt>
                <c:pt idx="42">
                  <c:v>73.226078975297554</c:v>
                </c:pt>
                <c:pt idx="43">
                  <c:v>25.617905730454449</c:v>
                </c:pt>
                <c:pt idx="44">
                  <c:v>35.532516052079075</c:v>
                </c:pt>
                <c:pt idx="45">
                  <c:v>86.88446545993267</c:v>
                </c:pt>
                <c:pt idx="46">
                  <c:v>84.543563086928515</c:v>
                </c:pt>
                <c:pt idx="47">
                  <c:v>66.651223224710151</c:v>
                </c:pt>
                <c:pt idx="48">
                  <c:v>59.138725061938736</c:v>
                </c:pt>
                <c:pt idx="49">
                  <c:v>95.918214773854913</c:v>
                </c:pt>
                <c:pt idx="50">
                  <c:v>55.120722716607077</c:v>
                </c:pt>
                <c:pt idx="51">
                  <c:v>99.592715403767414</c:v>
                </c:pt>
                <c:pt idx="52">
                  <c:v>99.818112669639461</c:v>
                </c:pt>
                <c:pt idx="53">
                  <c:v>45.438303180593529</c:v>
                </c:pt>
                <c:pt idx="54">
                  <c:v>50.55690456846682</c:v>
                </c:pt>
                <c:pt idx="55">
                  <c:v>95.118643717454816</c:v>
                </c:pt>
                <c:pt idx="56">
                  <c:v>73.316459772826278</c:v>
                </c:pt>
                <c:pt idx="57">
                  <c:v>80.063794538134061</c:v>
                </c:pt>
                <c:pt idx="58">
                  <c:v>40.865553591799674</c:v>
                </c:pt>
                <c:pt idx="59">
                  <c:v>63.472195065835734</c:v>
                </c:pt>
                <c:pt idx="60">
                  <c:v>90.890066395072026</c:v>
                </c:pt>
                <c:pt idx="61">
                  <c:v>94.457097204838263</c:v>
                </c:pt>
                <c:pt idx="62">
                  <c:v>74.213504069214807</c:v>
                </c:pt>
                <c:pt idx="63">
                  <c:v>88.043696386490083</c:v>
                </c:pt>
                <c:pt idx="64">
                  <c:v>13.525465277283732</c:v>
                </c:pt>
                <c:pt idx="65">
                  <c:v>27.851562500000004</c:v>
                </c:pt>
                <c:pt idx="66">
                  <c:v>69.5092935086669</c:v>
                </c:pt>
              </c:numCache>
            </c:numRef>
          </c:xVal>
          <c:yVal>
            <c:numRef>
              <c:f>'IIT&amp;EX growth'!$D$2:$D$68</c:f>
              <c:numCache>
                <c:formatCode>0.00</c:formatCode>
                <c:ptCount val="67"/>
                <c:pt idx="0">
                  <c:v>27.974823032118824</c:v>
                </c:pt>
                <c:pt idx="1">
                  <c:v>0.9957409347361792</c:v>
                </c:pt>
                <c:pt idx="2">
                  <c:v>7.5722233457949431</c:v>
                </c:pt>
                <c:pt idx="3">
                  <c:v>-17.002571953147811</c:v>
                </c:pt>
                <c:pt idx="4">
                  <c:v>-16.712905351999304</c:v>
                </c:pt>
                <c:pt idx="5">
                  <c:v>2.49629043025943</c:v>
                </c:pt>
                <c:pt idx="6">
                  <c:v>-6.4090374131914709</c:v>
                </c:pt>
                <c:pt idx="7">
                  <c:v>-10.116127873677369</c:v>
                </c:pt>
                <c:pt idx="8">
                  <c:v>-5.1188378172262716</c:v>
                </c:pt>
                <c:pt idx="9">
                  <c:v>-7.6694963611668943</c:v>
                </c:pt>
                <c:pt idx="10">
                  <c:v>2.1845507630629268</c:v>
                </c:pt>
                <c:pt idx="11">
                  <c:v>4.526573671621211</c:v>
                </c:pt>
                <c:pt idx="12">
                  <c:v>11.144782007247276</c:v>
                </c:pt>
                <c:pt idx="13">
                  <c:v>-28.531702606756177</c:v>
                </c:pt>
                <c:pt idx="14">
                  <c:v>-13.772110108106512</c:v>
                </c:pt>
                <c:pt idx="15">
                  <c:v>-10.354909693126055</c:v>
                </c:pt>
                <c:pt idx="16">
                  <c:v>1.5442711540491081</c:v>
                </c:pt>
                <c:pt idx="17">
                  <c:v>-6.9225625088368172</c:v>
                </c:pt>
                <c:pt idx="18">
                  <c:v>-11.34063321573861</c:v>
                </c:pt>
                <c:pt idx="19">
                  <c:v>-27.650543253774934</c:v>
                </c:pt>
                <c:pt idx="20">
                  <c:v>-5.1119696113484405</c:v>
                </c:pt>
                <c:pt idx="21">
                  <c:v>-14.304882833938731</c:v>
                </c:pt>
                <c:pt idx="22">
                  <c:v>-37.553128835532611</c:v>
                </c:pt>
                <c:pt idx="23">
                  <c:v>106.26243112609895</c:v>
                </c:pt>
                <c:pt idx="24">
                  <c:v>19.498026670535488</c:v>
                </c:pt>
                <c:pt idx="25">
                  <c:v>4.1197104595659448</c:v>
                </c:pt>
                <c:pt idx="26">
                  <c:v>-44.676230067453226</c:v>
                </c:pt>
                <c:pt idx="27">
                  <c:v>-39.991218507120116</c:v>
                </c:pt>
                <c:pt idx="28">
                  <c:v>-34.33797393968679</c:v>
                </c:pt>
                <c:pt idx="29">
                  <c:v>-25.449760956213353</c:v>
                </c:pt>
                <c:pt idx="30">
                  <c:v>-7.6423217489500139</c:v>
                </c:pt>
                <c:pt idx="31">
                  <c:v>5.1352637732670425</c:v>
                </c:pt>
                <c:pt idx="32">
                  <c:v>-9.3354191580708292</c:v>
                </c:pt>
                <c:pt idx="33">
                  <c:v>-12.265841830501444</c:v>
                </c:pt>
                <c:pt idx="34">
                  <c:v>26.471137952420911</c:v>
                </c:pt>
                <c:pt idx="35">
                  <c:v>-16.718410263894885</c:v>
                </c:pt>
                <c:pt idx="36">
                  <c:v>-12.962246485585013</c:v>
                </c:pt>
                <c:pt idx="37">
                  <c:v>-0.66716328870283936</c:v>
                </c:pt>
                <c:pt idx="38">
                  <c:v>-17.255505767633149</c:v>
                </c:pt>
                <c:pt idx="39">
                  <c:v>-16.358612525760201</c:v>
                </c:pt>
                <c:pt idx="40">
                  <c:v>-8.696774706285197</c:v>
                </c:pt>
                <c:pt idx="41">
                  <c:v>-11.468581988841313</c:v>
                </c:pt>
                <c:pt idx="42">
                  <c:v>-3.2662947073536799</c:v>
                </c:pt>
                <c:pt idx="43">
                  <c:v>-26.587832575491984</c:v>
                </c:pt>
                <c:pt idx="44">
                  <c:v>-22.637168015649383</c:v>
                </c:pt>
                <c:pt idx="45">
                  <c:v>5.3651197887619944</c:v>
                </c:pt>
                <c:pt idx="46">
                  <c:v>-13.185095990706866</c:v>
                </c:pt>
                <c:pt idx="47">
                  <c:v>-10.349172969022504</c:v>
                </c:pt>
                <c:pt idx="48">
                  <c:v>-26.12015035010597</c:v>
                </c:pt>
                <c:pt idx="49">
                  <c:v>-5.0130940919014071</c:v>
                </c:pt>
                <c:pt idx="50">
                  <c:v>-4.7196875092143422</c:v>
                </c:pt>
                <c:pt idx="51">
                  <c:v>-8.8056139749274127</c:v>
                </c:pt>
                <c:pt idx="52">
                  <c:v>-4.9868889334435282</c:v>
                </c:pt>
                <c:pt idx="53">
                  <c:v>1.1101744260000854</c:v>
                </c:pt>
                <c:pt idx="54">
                  <c:v>-35.633812881486207</c:v>
                </c:pt>
                <c:pt idx="55">
                  <c:v>-8.2233699499181601</c:v>
                </c:pt>
                <c:pt idx="56">
                  <c:v>-14.488992292429973</c:v>
                </c:pt>
                <c:pt idx="57">
                  <c:v>-10.802956475477325</c:v>
                </c:pt>
                <c:pt idx="58">
                  <c:v>-10.901282650303367</c:v>
                </c:pt>
                <c:pt idx="59">
                  <c:v>-14.297489495894911</c:v>
                </c:pt>
                <c:pt idx="60">
                  <c:v>22.570122182798709</c:v>
                </c:pt>
                <c:pt idx="61">
                  <c:v>-6.0777268677948584</c:v>
                </c:pt>
                <c:pt idx="62">
                  <c:v>-6.7525513100568464</c:v>
                </c:pt>
                <c:pt idx="63">
                  <c:v>-18.625329792390403</c:v>
                </c:pt>
                <c:pt idx="64">
                  <c:v>47.243540808254714</c:v>
                </c:pt>
                <c:pt idx="65">
                  <c:v>-27.713659485736898</c:v>
                </c:pt>
                <c:pt idx="66">
                  <c:v>34.024176446802038</c:v>
                </c:pt>
              </c:numCache>
            </c:numRef>
          </c:yVal>
        </c:ser>
        <c:axId val="91605248"/>
        <c:axId val="92305664"/>
      </c:scatterChart>
      <c:valAx>
        <c:axId val="91605248"/>
        <c:scaling>
          <c:orientation val="minMax"/>
        </c:scaling>
        <c:axPos val="b"/>
        <c:majorGridlines/>
        <c:minorGridlines/>
        <c:title>
          <c:tx>
            <c:rich>
              <a:bodyPr/>
              <a:lstStyle/>
              <a:p>
                <a:pPr>
                  <a:defRPr/>
                </a:pPr>
                <a:r>
                  <a:rPr lang="en-US">
                    <a:latin typeface="Times New Roman" pitchFamily="18" charset="0"/>
                    <a:cs typeface="Times New Roman" pitchFamily="18" charset="0"/>
                  </a:rPr>
                  <a:t>IIT-G</a:t>
                </a:r>
              </a:p>
            </c:rich>
          </c:tx>
          <c:layout/>
        </c:title>
        <c:numFmt formatCode="0.00" sourceLinked="1"/>
        <c:tickLblPos val="nextTo"/>
        <c:crossAx val="92305664"/>
        <c:crosses val="autoZero"/>
        <c:crossBetween val="midCat"/>
      </c:valAx>
      <c:valAx>
        <c:axId val="92305664"/>
        <c:scaling>
          <c:orientation val="minMax"/>
        </c:scaling>
        <c:axPos val="l"/>
        <c:majorGridlines/>
        <c:minorGridlines/>
        <c:title>
          <c:tx>
            <c:rich>
              <a:bodyPr rot="-5400000" vert="horz"/>
              <a:lstStyle/>
              <a:p>
                <a:pPr>
                  <a:defRPr/>
                </a:pPr>
                <a:r>
                  <a:rPr lang="en-US">
                    <a:latin typeface="Times New Roman" pitchFamily="18" charset="0"/>
                    <a:cs typeface="Times New Roman" pitchFamily="18" charset="0"/>
                  </a:rPr>
                  <a:t>Export</a:t>
                </a:r>
                <a:r>
                  <a:rPr lang="en-US" baseline="0">
                    <a:latin typeface="Times New Roman" pitchFamily="18" charset="0"/>
                    <a:cs typeface="Times New Roman" pitchFamily="18" charset="0"/>
                  </a:rPr>
                  <a:t> Growth (%)</a:t>
                </a:r>
              </a:p>
            </c:rich>
          </c:tx>
          <c:layout/>
        </c:title>
        <c:numFmt formatCode="0.00" sourceLinked="1"/>
        <c:tickLblPos val="nextTo"/>
        <c:crossAx val="91605248"/>
        <c:crosses val="autoZero"/>
        <c:crossBetween val="midCat"/>
      </c:valAx>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aseline="0" dirty="0">
                <a:latin typeface="Times New Roman" pitchFamily="18" charset="0"/>
                <a:cs typeface="Times New Roman" pitchFamily="18" charset="0"/>
              </a:rPr>
              <a:t>RCA and IIT-G Relationship 2007</a:t>
            </a:r>
          </a:p>
        </c:rich>
      </c:tx>
      <c:layout/>
    </c:title>
    <c:plotArea>
      <c:layout/>
      <c:scatterChart>
        <c:scatterStyle val="lineMarker"/>
        <c:ser>
          <c:idx val="0"/>
          <c:order val="0"/>
          <c:spPr>
            <a:ln w="28575">
              <a:noFill/>
            </a:ln>
          </c:spPr>
          <c:trendline>
            <c:trendlineType val="linear"/>
          </c:trendline>
          <c:xVal>
            <c:numRef>
              <c:f>Sheet1!$B$2:$B$69</c:f>
              <c:numCache>
                <c:formatCode>0.00</c:formatCode>
                <c:ptCount val="68"/>
                <c:pt idx="0">
                  <c:v>3.4834420972679379E-2</c:v>
                </c:pt>
                <c:pt idx="1">
                  <c:v>1.1047072353463729</c:v>
                </c:pt>
                <c:pt idx="2">
                  <c:v>0.19856450431287265</c:v>
                </c:pt>
                <c:pt idx="3">
                  <c:v>4.9879553495224993</c:v>
                </c:pt>
                <c:pt idx="4">
                  <c:v>2.7651967916841582</c:v>
                </c:pt>
                <c:pt idx="5">
                  <c:v>1.5289865255900588</c:v>
                </c:pt>
                <c:pt idx="6">
                  <c:v>3.740084516906276</c:v>
                </c:pt>
                <c:pt idx="7">
                  <c:v>0.30881160359052406</c:v>
                </c:pt>
                <c:pt idx="8">
                  <c:v>1.3207216851493275</c:v>
                </c:pt>
                <c:pt idx="9">
                  <c:v>1.9297303830890931</c:v>
                </c:pt>
                <c:pt idx="10">
                  <c:v>0.27583999486804373</c:v>
                </c:pt>
                <c:pt idx="11">
                  <c:v>0.29487157235919809</c:v>
                </c:pt>
                <c:pt idx="12">
                  <c:v>0.10397265519326897</c:v>
                </c:pt>
                <c:pt idx="13">
                  <c:v>1.7890801134356982E-2</c:v>
                </c:pt>
                <c:pt idx="14">
                  <c:v>13.608899536508856</c:v>
                </c:pt>
                <c:pt idx="15">
                  <c:v>0.45017409600727276</c:v>
                </c:pt>
                <c:pt idx="16">
                  <c:v>0.32217467308620851</c:v>
                </c:pt>
                <c:pt idx="17">
                  <c:v>1.4381090727970407</c:v>
                </c:pt>
                <c:pt idx="18">
                  <c:v>0.78177991353829457</c:v>
                </c:pt>
                <c:pt idx="19">
                  <c:v>0.26676484342101225</c:v>
                </c:pt>
                <c:pt idx="20">
                  <c:v>0.7529033017198915</c:v>
                </c:pt>
                <c:pt idx="21">
                  <c:v>4.0533888732365611E-4</c:v>
                </c:pt>
                <c:pt idx="22">
                  <c:v>0.32717295299655086</c:v>
                </c:pt>
                <c:pt idx="23">
                  <c:v>5.993396083830551E-2</c:v>
                </c:pt>
                <c:pt idx="24">
                  <c:v>0.13209401766385948</c:v>
                </c:pt>
                <c:pt idx="25">
                  <c:v>0.12333157139147038</c:v>
                </c:pt>
                <c:pt idx="26">
                  <c:v>0.52472988346843008</c:v>
                </c:pt>
                <c:pt idx="27">
                  <c:v>0.79266985152286518</c:v>
                </c:pt>
                <c:pt idx="28">
                  <c:v>0.69322085788847054</c:v>
                </c:pt>
                <c:pt idx="29">
                  <c:v>0.32020690868295371</c:v>
                </c:pt>
                <c:pt idx="30">
                  <c:v>0.44027917314082121</c:v>
                </c:pt>
                <c:pt idx="31">
                  <c:v>5.699964325603156E-2</c:v>
                </c:pt>
                <c:pt idx="32">
                  <c:v>1.0193062471090528</c:v>
                </c:pt>
                <c:pt idx="33">
                  <c:v>9.4197828760999594E-2</c:v>
                </c:pt>
                <c:pt idx="34">
                  <c:v>0.60767015128858803</c:v>
                </c:pt>
                <c:pt idx="35">
                  <c:v>1.598487255612302</c:v>
                </c:pt>
                <c:pt idx="36">
                  <c:v>0.97139130717491751</c:v>
                </c:pt>
                <c:pt idx="37">
                  <c:v>1.2446526643212612</c:v>
                </c:pt>
                <c:pt idx="38">
                  <c:v>2.1986839306344312</c:v>
                </c:pt>
                <c:pt idx="39">
                  <c:v>0.89920287874944027</c:v>
                </c:pt>
                <c:pt idx="40">
                  <c:v>0.69508878745890845</c:v>
                </c:pt>
                <c:pt idx="41">
                  <c:v>1.0850220076037074</c:v>
                </c:pt>
                <c:pt idx="42">
                  <c:v>1.2550835162971883</c:v>
                </c:pt>
                <c:pt idx="43">
                  <c:v>0.49326010877242549</c:v>
                </c:pt>
                <c:pt idx="44">
                  <c:v>0.31360130370719108</c:v>
                </c:pt>
                <c:pt idx="45">
                  <c:v>0.78746583199311093</c:v>
                </c:pt>
                <c:pt idx="46">
                  <c:v>0.67582312921803689</c:v>
                </c:pt>
                <c:pt idx="47">
                  <c:v>0.29062084050634551</c:v>
                </c:pt>
                <c:pt idx="48">
                  <c:v>0.5159737420088305</c:v>
                </c:pt>
                <c:pt idx="49">
                  <c:v>1.1299491097364021</c:v>
                </c:pt>
                <c:pt idx="50">
                  <c:v>3.4252196286769196</c:v>
                </c:pt>
                <c:pt idx="51">
                  <c:v>1.4851684119787092</c:v>
                </c:pt>
                <c:pt idx="52">
                  <c:v>1.6408171778442429</c:v>
                </c:pt>
                <c:pt idx="53">
                  <c:v>0.97412864035411417</c:v>
                </c:pt>
                <c:pt idx="54">
                  <c:v>7.9345889036886399E-2</c:v>
                </c:pt>
                <c:pt idx="55">
                  <c:v>0.78331860318573232</c:v>
                </c:pt>
                <c:pt idx="56">
                  <c:v>0.84632469732133964</c:v>
                </c:pt>
                <c:pt idx="57">
                  <c:v>0.56879774269635874</c:v>
                </c:pt>
                <c:pt idx="58">
                  <c:v>1.1966739514147866</c:v>
                </c:pt>
                <c:pt idx="59">
                  <c:v>1.2272467739808888</c:v>
                </c:pt>
                <c:pt idx="60">
                  <c:v>0.44486872224179985</c:v>
                </c:pt>
                <c:pt idx="61">
                  <c:v>1.8981926246389691</c:v>
                </c:pt>
                <c:pt idx="62">
                  <c:v>1.0716807443147411</c:v>
                </c:pt>
                <c:pt idx="63">
                  <c:v>0.86214632287569126</c:v>
                </c:pt>
                <c:pt idx="64">
                  <c:v>0.65652253630973501</c:v>
                </c:pt>
                <c:pt idx="65">
                  <c:v>0.10707557768431693</c:v>
                </c:pt>
                <c:pt idx="66">
                  <c:v>0.10972025225377489</c:v>
                </c:pt>
                <c:pt idx="67">
                  <c:v>1.2873334770625422</c:v>
                </c:pt>
              </c:numCache>
            </c:numRef>
          </c:xVal>
          <c:yVal>
            <c:numRef>
              <c:f>Sheet1!$F$2:$F$69</c:f>
              <c:numCache>
                <c:formatCode>0.00</c:formatCode>
                <c:ptCount val="68"/>
                <c:pt idx="0">
                  <c:v>49.62356612186295</c:v>
                </c:pt>
                <c:pt idx="1">
                  <c:v>4.467313190559608</c:v>
                </c:pt>
                <c:pt idx="2">
                  <c:v>47.170718860413395</c:v>
                </c:pt>
                <c:pt idx="3">
                  <c:v>39.710339002250272</c:v>
                </c:pt>
                <c:pt idx="4">
                  <c:v>27.858092853492632</c:v>
                </c:pt>
                <c:pt idx="5">
                  <c:v>28.341982387813214</c:v>
                </c:pt>
                <c:pt idx="6">
                  <c:v>9.787407469373143</c:v>
                </c:pt>
                <c:pt idx="7">
                  <c:v>85.623691587884849</c:v>
                </c:pt>
                <c:pt idx="8">
                  <c:v>88.176341309801003</c:v>
                </c:pt>
                <c:pt idx="9">
                  <c:v>43.643405599502771</c:v>
                </c:pt>
                <c:pt idx="10">
                  <c:v>85.850790620090038</c:v>
                </c:pt>
                <c:pt idx="11">
                  <c:v>95.427751343631968</c:v>
                </c:pt>
                <c:pt idx="12">
                  <c:v>9.8421253907811526</c:v>
                </c:pt>
                <c:pt idx="13">
                  <c:v>2.7921219096863403</c:v>
                </c:pt>
                <c:pt idx="14">
                  <c:v>14.663314715592213</c:v>
                </c:pt>
                <c:pt idx="15">
                  <c:v>89.400330668096345</c:v>
                </c:pt>
                <c:pt idx="16">
                  <c:v>45.056245382279755</c:v>
                </c:pt>
                <c:pt idx="17">
                  <c:v>89.406792671924578</c:v>
                </c:pt>
                <c:pt idx="18">
                  <c:v>80.380871606615472</c:v>
                </c:pt>
                <c:pt idx="19">
                  <c:v>79.660108934094865</c:v>
                </c:pt>
                <c:pt idx="20">
                  <c:v>51.603304985624845</c:v>
                </c:pt>
                <c:pt idx="21">
                  <c:v>9.0549268129247462E-2</c:v>
                </c:pt>
                <c:pt idx="22">
                  <c:v>43.626277386682624</c:v>
                </c:pt>
                <c:pt idx="23">
                  <c:v>13.64812479171793</c:v>
                </c:pt>
                <c:pt idx="24">
                  <c:v>46.183329807618243</c:v>
                </c:pt>
                <c:pt idx="25">
                  <c:v>56.652129715337864</c:v>
                </c:pt>
                <c:pt idx="26">
                  <c:v>23.262279535303243</c:v>
                </c:pt>
                <c:pt idx="27">
                  <c:v>90.401893554765394</c:v>
                </c:pt>
                <c:pt idx="28">
                  <c:v>83.890805551530505</c:v>
                </c:pt>
                <c:pt idx="29">
                  <c:v>42.410226437046681</c:v>
                </c:pt>
                <c:pt idx="30">
                  <c:v>54.262294426922651</c:v>
                </c:pt>
                <c:pt idx="31">
                  <c:v>37.159305617877578</c:v>
                </c:pt>
                <c:pt idx="32">
                  <c:v>79.520624868895524</c:v>
                </c:pt>
                <c:pt idx="33">
                  <c:v>7.8778470790486281</c:v>
                </c:pt>
                <c:pt idx="34">
                  <c:v>97.318921449632867</c:v>
                </c:pt>
                <c:pt idx="35">
                  <c:v>69.235430968492778</c:v>
                </c:pt>
                <c:pt idx="36">
                  <c:v>97.948279300628954</c:v>
                </c:pt>
                <c:pt idx="37">
                  <c:v>94.030938344886039</c:v>
                </c:pt>
                <c:pt idx="38">
                  <c:v>41.078981609211851</c:v>
                </c:pt>
                <c:pt idx="39">
                  <c:v>26.583976002626542</c:v>
                </c:pt>
                <c:pt idx="40">
                  <c:v>81.291304867689618</c:v>
                </c:pt>
                <c:pt idx="41">
                  <c:v>77.663500698776915</c:v>
                </c:pt>
                <c:pt idx="42">
                  <c:v>83.851950769287953</c:v>
                </c:pt>
                <c:pt idx="43">
                  <c:v>38.802909989992742</c:v>
                </c:pt>
                <c:pt idx="44">
                  <c:v>36.613618330691565</c:v>
                </c:pt>
                <c:pt idx="45">
                  <c:v>83.518312837958902</c:v>
                </c:pt>
                <c:pt idx="46">
                  <c:v>82.179688971595624</c:v>
                </c:pt>
                <c:pt idx="47">
                  <c:v>59.722380820733221</c:v>
                </c:pt>
                <c:pt idx="48">
                  <c:v>54.544955901540625</c:v>
                </c:pt>
                <c:pt idx="49">
                  <c:v>88.653904305272178</c:v>
                </c:pt>
                <c:pt idx="50">
                  <c:v>48.866704012924146</c:v>
                </c:pt>
                <c:pt idx="51">
                  <c:v>49.866976895500493</c:v>
                </c:pt>
                <c:pt idx="52">
                  <c:v>92.217743529854602</c:v>
                </c:pt>
                <c:pt idx="53">
                  <c:v>45.335768712577007</c:v>
                </c:pt>
                <c:pt idx="54">
                  <c:v>37.993539876580527</c:v>
                </c:pt>
                <c:pt idx="55">
                  <c:v>41.454811147942081</c:v>
                </c:pt>
                <c:pt idx="56">
                  <c:v>23.46056554878033</c:v>
                </c:pt>
                <c:pt idx="57">
                  <c:v>61.864419288232583</c:v>
                </c:pt>
                <c:pt idx="58">
                  <c:v>12.620444823573019</c:v>
                </c:pt>
                <c:pt idx="59">
                  <c:v>13.851861055974556</c:v>
                </c:pt>
                <c:pt idx="60">
                  <c:v>79.713739628491936</c:v>
                </c:pt>
                <c:pt idx="61">
                  <c:v>63.57659574780444</c:v>
                </c:pt>
                <c:pt idx="62">
                  <c:v>71.928412627425558</c:v>
                </c:pt>
                <c:pt idx="63">
                  <c:v>43.224753831902063</c:v>
                </c:pt>
                <c:pt idx="64">
                  <c:v>34.25483949279797</c:v>
                </c:pt>
                <c:pt idx="65">
                  <c:v>44.332235902661473</c:v>
                </c:pt>
                <c:pt idx="66">
                  <c:v>7.4649587776357667</c:v>
                </c:pt>
                <c:pt idx="67">
                  <c:v>92.982762824485761</c:v>
                </c:pt>
              </c:numCache>
            </c:numRef>
          </c:yVal>
        </c:ser>
        <c:axId val="88258048"/>
        <c:axId val="88609536"/>
      </c:scatterChart>
      <c:valAx>
        <c:axId val="88258048"/>
        <c:scaling>
          <c:orientation val="minMax"/>
        </c:scaling>
        <c:axPos val="b"/>
        <c:title>
          <c:tx>
            <c:rich>
              <a:bodyPr/>
              <a:lstStyle/>
              <a:p>
                <a:pPr>
                  <a:defRPr/>
                </a:pPr>
                <a:r>
                  <a:rPr lang="en-US"/>
                  <a:t>RCA</a:t>
                </a:r>
              </a:p>
            </c:rich>
          </c:tx>
          <c:layout/>
        </c:title>
        <c:numFmt formatCode="0.00" sourceLinked="1"/>
        <c:tickLblPos val="nextTo"/>
        <c:crossAx val="88609536"/>
        <c:crosses val="autoZero"/>
        <c:crossBetween val="midCat"/>
      </c:valAx>
      <c:valAx>
        <c:axId val="88609536"/>
        <c:scaling>
          <c:orientation val="minMax"/>
        </c:scaling>
        <c:axPos val="l"/>
        <c:majorGridlines/>
        <c:title>
          <c:tx>
            <c:rich>
              <a:bodyPr rot="-5400000" vert="horz"/>
              <a:lstStyle/>
              <a:p>
                <a:pPr>
                  <a:defRPr/>
                </a:pPr>
                <a:r>
                  <a:rPr lang="en-US"/>
                  <a:t>IIT-G </a:t>
                </a:r>
              </a:p>
            </c:rich>
          </c:tx>
          <c:layout/>
        </c:title>
        <c:numFmt formatCode="0.00" sourceLinked="1"/>
        <c:tickLblPos val="nextTo"/>
        <c:crossAx val="88258048"/>
        <c:crosses val="autoZero"/>
        <c:crossBetween val="midCat"/>
      </c:valAx>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1" i="0" baseline="0" dirty="0">
                <a:latin typeface="Times New Roman" pitchFamily="18" charset="0"/>
                <a:cs typeface="Times New Roman" pitchFamily="18" charset="0"/>
              </a:rPr>
              <a:t>RCA and IIT-A Relationship 2007</a:t>
            </a:r>
            <a:endParaRPr lang="th-TH" sz="1600" dirty="0">
              <a:latin typeface="Times New Roman" pitchFamily="18" charset="0"/>
            </a:endParaRPr>
          </a:p>
        </c:rich>
      </c:tx>
      <c:layout/>
    </c:title>
    <c:plotArea>
      <c:layout/>
      <c:scatterChart>
        <c:scatterStyle val="lineMarker"/>
        <c:ser>
          <c:idx val="0"/>
          <c:order val="0"/>
          <c:spPr>
            <a:ln w="28575">
              <a:noFill/>
            </a:ln>
          </c:spPr>
          <c:trendline>
            <c:trendlineType val="linear"/>
          </c:trendline>
          <c:xVal>
            <c:numRef>
              <c:f>Sheet1!$B$2:$B$69</c:f>
              <c:numCache>
                <c:formatCode>0.00</c:formatCode>
                <c:ptCount val="68"/>
                <c:pt idx="0">
                  <c:v>3.4834420972679379E-2</c:v>
                </c:pt>
                <c:pt idx="1">
                  <c:v>1.1047072353463729</c:v>
                </c:pt>
                <c:pt idx="2">
                  <c:v>0.19856450431287265</c:v>
                </c:pt>
                <c:pt idx="3">
                  <c:v>4.9879553495224993</c:v>
                </c:pt>
                <c:pt idx="4">
                  <c:v>2.7651967916841582</c:v>
                </c:pt>
                <c:pt idx="5">
                  <c:v>1.5289865255900588</c:v>
                </c:pt>
                <c:pt idx="6">
                  <c:v>3.740084516906276</c:v>
                </c:pt>
                <c:pt idx="7">
                  <c:v>0.30881160359052406</c:v>
                </c:pt>
                <c:pt idx="8">
                  <c:v>1.3207216851493275</c:v>
                </c:pt>
                <c:pt idx="9">
                  <c:v>1.9297303830890931</c:v>
                </c:pt>
                <c:pt idx="10">
                  <c:v>0.27583999486804373</c:v>
                </c:pt>
                <c:pt idx="11">
                  <c:v>0.29487157235919809</c:v>
                </c:pt>
                <c:pt idx="12">
                  <c:v>0.10397265519326897</c:v>
                </c:pt>
                <c:pt idx="13">
                  <c:v>1.7890801134356982E-2</c:v>
                </c:pt>
                <c:pt idx="14">
                  <c:v>13.608899536508856</c:v>
                </c:pt>
                <c:pt idx="15">
                  <c:v>0.45017409600727276</c:v>
                </c:pt>
                <c:pt idx="16">
                  <c:v>0.32217467308620851</c:v>
                </c:pt>
                <c:pt idx="17">
                  <c:v>1.4381090727970407</c:v>
                </c:pt>
                <c:pt idx="18">
                  <c:v>0.78177991353829457</c:v>
                </c:pt>
                <c:pt idx="19">
                  <c:v>0.26676484342101225</c:v>
                </c:pt>
                <c:pt idx="20">
                  <c:v>0.7529033017198915</c:v>
                </c:pt>
                <c:pt idx="21">
                  <c:v>4.0533888732365611E-4</c:v>
                </c:pt>
                <c:pt idx="22">
                  <c:v>0.32717295299655086</c:v>
                </c:pt>
                <c:pt idx="23">
                  <c:v>5.993396083830551E-2</c:v>
                </c:pt>
                <c:pt idx="24">
                  <c:v>0.13209401766385948</c:v>
                </c:pt>
                <c:pt idx="25">
                  <c:v>0.12333157139147038</c:v>
                </c:pt>
                <c:pt idx="26">
                  <c:v>0.52472988346843008</c:v>
                </c:pt>
                <c:pt idx="27">
                  <c:v>0.79266985152286518</c:v>
                </c:pt>
                <c:pt idx="28">
                  <c:v>0.69322085788847054</c:v>
                </c:pt>
                <c:pt idx="29">
                  <c:v>0.32020690868295371</c:v>
                </c:pt>
                <c:pt idx="30">
                  <c:v>0.44027917314082121</c:v>
                </c:pt>
                <c:pt idx="31">
                  <c:v>5.699964325603156E-2</c:v>
                </c:pt>
                <c:pt idx="32">
                  <c:v>1.0193062471090528</c:v>
                </c:pt>
                <c:pt idx="33">
                  <c:v>9.4197828760999594E-2</c:v>
                </c:pt>
                <c:pt idx="34">
                  <c:v>0.60767015128858803</c:v>
                </c:pt>
                <c:pt idx="35">
                  <c:v>1.598487255612302</c:v>
                </c:pt>
                <c:pt idx="36">
                  <c:v>0.97139130717491751</c:v>
                </c:pt>
                <c:pt idx="37">
                  <c:v>1.2446526643212612</c:v>
                </c:pt>
                <c:pt idx="38">
                  <c:v>2.1986839306344312</c:v>
                </c:pt>
                <c:pt idx="39">
                  <c:v>0.89920287874944027</c:v>
                </c:pt>
                <c:pt idx="40">
                  <c:v>0.69508878745890845</c:v>
                </c:pt>
                <c:pt idx="41">
                  <c:v>1.0850220076037074</c:v>
                </c:pt>
                <c:pt idx="42">
                  <c:v>1.2550835162971883</c:v>
                </c:pt>
                <c:pt idx="43">
                  <c:v>0.49326010877242549</c:v>
                </c:pt>
                <c:pt idx="44">
                  <c:v>0.31360130370719108</c:v>
                </c:pt>
                <c:pt idx="45">
                  <c:v>0.78746583199311093</c:v>
                </c:pt>
                <c:pt idx="46">
                  <c:v>0.67582312921803689</c:v>
                </c:pt>
                <c:pt idx="47">
                  <c:v>0.29062084050634551</c:v>
                </c:pt>
                <c:pt idx="48">
                  <c:v>0.5159737420088305</c:v>
                </c:pt>
                <c:pt idx="49">
                  <c:v>1.1299491097364021</c:v>
                </c:pt>
                <c:pt idx="50">
                  <c:v>3.4252196286769196</c:v>
                </c:pt>
                <c:pt idx="51">
                  <c:v>1.4851684119787092</c:v>
                </c:pt>
                <c:pt idx="52">
                  <c:v>1.6408171778442429</c:v>
                </c:pt>
                <c:pt idx="53">
                  <c:v>0.97412864035411417</c:v>
                </c:pt>
                <c:pt idx="54">
                  <c:v>7.9345889036886399E-2</c:v>
                </c:pt>
                <c:pt idx="55">
                  <c:v>0.78331860318573232</c:v>
                </c:pt>
                <c:pt idx="56">
                  <c:v>0.84632469732133964</c:v>
                </c:pt>
                <c:pt idx="57">
                  <c:v>0.56879774269635874</c:v>
                </c:pt>
                <c:pt idx="58">
                  <c:v>1.1966739514147866</c:v>
                </c:pt>
                <c:pt idx="59">
                  <c:v>1.2272467739808888</c:v>
                </c:pt>
                <c:pt idx="60">
                  <c:v>0.44486872224179985</c:v>
                </c:pt>
                <c:pt idx="61">
                  <c:v>1.8981926246389691</c:v>
                </c:pt>
                <c:pt idx="62">
                  <c:v>1.0716807443147411</c:v>
                </c:pt>
                <c:pt idx="63">
                  <c:v>0.86214632287569126</c:v>
                </c:pt>
                <c:pt idx="64">
                  <c:v>0.65652253630973501</c:v>
                </c:pt>
                <c:pt idx="65">
                  <c:v>0.10707557768431693</c:v>
                </c:pt>
                <c:pt idx="66">
                  <c:v>0.10972025225377489</c:v>
                </c:pt>
                <c:pt idx="67">
                  <c:v>1.2873334770625422</c:v>
                </c:pt>
              </c:numCache>
            </c:numRef>
          </c:xVal>
          <c:yVal>
            <c:numRef>
              <c:f>Sheet1!$C$2:$C$69</c:f>
              <c:numCache>
                <c:formatCode>0.00</c:formatCode>
                <c:ptCount val="68"/>
                <c:pt idx="0">
                  <c:v>50.151223198209884</c:v>
                </c:pt>
                <c:pt idx="1">
                  <c:v>0.30938464910799102</c:v>
                </c:pt>
                <c:pt idx="2">
                  <c:v>3.0482904610941941</c:v>
                </c:pt>
                <c:pt idx="3">
                  <c:v>10.964917479591508</c:v>
                </c:pt>
                <c:pt idx="4">
                  <c:v>6.5751580064227539</c:v>
                </c:pt>
                <c:pt idx="5">
                  <c:v>2.9970717231945665</c:v>
                </c:pt>
                <c:pt idx="6">
                  <c:v>1.8931616307426125</c:v>
                </c:pt>
                <c:pt idx="7">
                  <c:v>47.481937781935116</c:v>
                </c:pt>
                <c:pt idx="8">
                  <c:v>4.1322458995621041</c:v>
                </c:pt>
                <c:pt idx="9">
                  <c:v>12.534094691498209</c:v>
                </c:pt>
                <c:pt idx="10">
                  <c:v>12.242027770513086</c:v>
                </c:pt>
                <c:pt idx="11">
                  <c:v>75.281302779342582</c:v>
                </c:pt>
                <c:pt idx="12">
                  <c:v>94.991244865135258</c:v>
                </c:pt>
                <c:pt idx="13">
                  <c:v>79.21671740554585</c:v>
                </c:pt>
                <c:pt idx="14">
                  <c:v>1.4469970164321611</c:v>
                </c:pt>
                <c:pt idx="15">
                  <c:v>88.720242886866345</c:v>
                </c:pt>
                <c:pt idx="16">
                  <c:v>44.864616838864265</c:v>
                </c:pt>
                <c:pt idx="17">
                  <c:v>6.6064481479232384</c:v>
                </c:pt>
                <c:pt idx="18">
                  <c:v>10.967113554695196</c:v>
                </c:pt>
                <c:pt idx="19">
                  <c:v>20.827224920572728</c:v>
                </c:pt>
                <c:pt idx="20">
                  <c:v>11.18318335139964</c:v>
                </c:pt>
                <c:pt idx="21">
                  <c:v>0.18942764053427874</c:v>
                </c:pt>
                <c:pt idx="22">
                  <c:v>50.01934449370907</c:v>
                </c:pt>
                <c:pt idx="23">
                  <c:v>24.447804723215217</c:v>
                </c:pt>
                <c:pt idx="24">
                  <c:v>75.07171156166595</c:v>
                </c:pt>
                <c:pt idx="25">
                  <c:v>10.32748055270477</c:v>
                </c:pt>
                <c:pt idx="26">
                  <c:v>5.5807181281164908</c:v>
                </c:pt>
                <c:pt idx="27">
                  <c:v>76.228999867097329</c:v>
                </c:pt>
                <c:pt idx="28">
                  <c:v>62.674916228564491</c:v>
                </c:pt>
                <c:pt idx="29">
                  <c:v>30.890000461750212</c:v>
                </c:pt>
                <c:pt idx="30">
                  <c:v>38.098201514604312</c:v>
                </c:pt>
                <c:pt idx="31">
                  <c:v>21.115459188049222</c:v>
                </c:pt>
                <c:pt idx="32">
                  <c:v>28.142460241159771</c:v>
                </c:pt>
                <c:pt idx="33">
                  <c:v>80.089399940890047</c:v>
                </c:pt>
                <c:pt idx="34">
                  <c:v>7.5107853072977733</c:v>
                </c:pt>
                <c:pt idx="35">
                  <c:v>19.154194050184792</c:v>
                </c:pt>
                <c:pt idx="36">
                  <c:v>17.609597907913578</c:v>
                </c:pt>
                <c:pt idx="37">
                  <c:v>15.093927651175399</c:v>
                </c:pt>
                <c:pt idx="38">
                  <c:v>8.5676849146438361</c:v>
                </c:pt>
                <c:pt idx="39">
                  <c:v>9.8145991254214202</c:v>
                </c:pt>
                <c:pt idx="40">
                  <c:v>25.923794993688276</c:v>
                </c:pt>
                <c:pt idx="41">
                  <c:v>12.540639846050826</c:v>
                </c:pt>
                <c:pt idx="42">
                  <c:v>6.1974984072648347</c:v>
                </c:pt>
                <c:pt idx="43">
                  <c:v>17.010603013402314</c:v>
                </c:pt>
                <c:pt idx="44">
                  <c:v>87.86512315999056</c:v>
                </c:pt>
                <c:pt idx="45">
                  <c:v>32.175524613194014</c:v>
                </c:pt>
                <c:pt idx="46">
                  <c:v>22.902628598046736</c:v>
                </c:pt>
                <c:pt idx="47">
                  <c:v>25.34066122056743</c:v>
                </c:pt>
                <c:pt idx="48">
                  <c:v>24.8710057781933</c:v>
                </c:pt>
                <c:pt idx="49">
                  <c:v>14.588590117730805</c:v>
                </c:pt>
                <c:pt idx="50">
                  <c:v>20.830966563416954</c:v>
                </c:pt>
                <c:pt idx="51">
                  <c:v>8.6244490592388363</c:v>
                </c:pt>
                <c:pt idx="52">
                  <c:v>26.091412564550819</c:v>
                </c:pt>
                <c:pt idx="53">
                  <c:v>7.4895459636761146</c:v>
                </c:pt>
                <c:pt idx="54">
                  <c:v>42.62207324955336</c:v>
                </c:pt>
                <c:pt idx="55">
                  <c:v>1.526941746529753</c:v>
                </c:pt>
                <c:pt idx="56">
                  <c:v>3.6062027831593069</c:v>
                </c:pt>
                <c:pt idx="57">
                  <c:v>3.8185414681615182</c:v>
                </c:pt>
                <c:pt idx="58">
                  <c:v>1.7966701498721038</c:v>
                </c:pt>
                <c:pt idx="59">
                  <c:v>3.1694479383936325</c:v>
                </c:pt>
                <c:pt idx="60">
                  <c:v>42.752157527543766</c:v>
                </c:pt>
                <c:pt idx="61">
                  <c:v>3.6668085644831816</c:v>
                </c:pt>
                <c:pt idx="62">
                  <c:v>25.158279423774875</c:v>
                </c:pt>
                <c:pt idx="63">
                  <c:v>1.7322920890844196</c:v>
                </c:pt>
                <c:pt idx="64">
                  <c:v>5.2262824108028845</c:v>
                </c:pt>
                <c:pt idx="65">
                  <c:v>22.531860295255989</c:v>
                </c:pt>
                <c:pt idx="66">
                  <c:v>15.436294730569033</c:v>
                </c:pt>
                <c:pt idx="67">
                  <c:v>18.038375605292789</c:v>
                </c:pt>
              </c:numCache>
            </c:numRef>
          </c:yVal>
        </c:ser>
        <c:axId val="98985472"/>
        <c:axId val="99019008"/>
      </c:scatterChart>
      <c:valAx>
        <c:axId val="98985472"/>
        <c:scaling>
          <c:orientation val="minMax"/>
        </c:scaling>
        <c:axPos val="b"/>
        <c:title>
          <c:tx>
            <c:rich>
              <a:bodyPr/>
              <a:lstStyle/>
              <a:p>
                <a:pPr>
                  <a:defRPr/>
                </a:pPr>
                <a:r>
                  <a:rPr lang="en-US"/>
                  <a:t>RCA</a:t>
                </a:r>
              </a:p>
            </c:rich>
          </c:tx>
          <c:layout/>
        </c:title>
        <c:numFmt formatCode="0.00" sourceLinked="1"/>
        <c:tickLblPos val="nextTo"/>
        <c:crossAx val="99019008"/>
        <c:crosses val="autoZero"/>
        <c:crossBetween val="midCat"/>
      </c:valAx>
      <c:valAx>
        <c:axId val="99019008"/>
        <c:scaling>
          <c:orientation val="minMax"/>
        </c:scaling>
        <c:axPos val="l"/>
        <c:majorGridlines/>
        <c:title>
          <c:tx>
            <c:rich>
              <a:bodyPr rot="-5400000" vert="horz"/>
              <a:lstStyle/>
              <a:p>
                <a:pPr>
                  <a:defRPr/>
                </a:pPr>
                <a:r>
                  <a:rPr lang="en-US"/>
                  <a:t>IIT-A</a:t>
                </a:r>
              </a:p>
            </c:rich>
          </c:tx>
          <c:layout/>
        </c:title>
        <c:numFmt formatCode="0.00" sourceLinked="1"/>
        <c:tickLblPos val="nextTo"/>
        <c:crossAx val="98985472"/>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h-TH"/>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a:latin typeface="Times New Roman" pitchFamily="18" charset="0"/>
                <a:cs typeface="Times New Roman" pitchFamily="18" charset="0"/>
              </a:rPr>
              <a:t>Thailand IIT-Global market in </a:t>
            </a:r>
            <a:r>
              <a:rPr lang="en-US" sz="1400" b="0" i="0" u="none" strike="noStrike" baseline="0">
                <a:latin typeface="Times New Roman" pitchFamily="18" charset="0"/>
                <a:cs typeface="Times New Roman" pitchFamily="18" charset="0"/>
              </a:rPr>
              <a:t>Beverages and tobacco </a:t>
            </a:r>
            <a:r>
              <a:rPr lang="en-US" sz="1400" b="0" i="0" baseline="0">
                <a:latin typeface="Times New Roman" pitchFamily="18" charset="0"/>
                <a:cs typeface="Times New Roman" pitchFamily="18" charset="0"/>
              </a:rPr>
              <a:t>sector </a:t>
            </a:r>
            <a:endParaRPr lang="th-TH" sz="1400">
              <a:latin typeface="Times New Roman" pitchFamily="18" charset="0"/>
            </a:endParaRPr>
          </a:p>
          <a:p>
            <a:pPr>
              <a:defRPr sz="1400" b="0" i="0" u="none" strike="noStrike" kern="1200" spc="0" baseline="0">
                <a:solidFill>
                  <a:schemeClr val="tx1">
                    <a:lumMod val="65000"/>
                    <a:lumOff val="35000"/>
                  </a:schemeClr>
                </a:solidFill>
                <a:latin typeface="+mn-lt"/>
                <a:ea typeface="+mn-ea"/>
                <a:cs typeface="+mn-cs"/>
              </a:defRPr>
            </a:pPr>
            <a:r>
              <a:rPr lang="en-US" sz="1400" b="0" i="0" baseline="0">
                <a:latin typeface="Times New Roman" pitchFamily="18" charset="0"/>
                <a:cs typeface="Times New Roman" pitchFamily="18" charset="0"/>
              </a:rPr>
              <a:t>(SITC 10-19) 2007-2015</a:t>
            </a:r>
          </a:p>
        </c:rich>
      </c:tx>
      <c:layout/>
      <c:spPr>
        <a:noFill/>
        <a:ln>
          <a:noFill/>
        </a:ln>
        <a:effectLst/>
      </c:spPr>
    </c:title>
    <c:plotArea>
      <c:layout/>
      <c:lineChart>
        <c:grouping val="standard"/>
        <c:ser>
          <c:idx val="0"/>
          <c:order val="0"/>
          <c:tx>
            <c:strRef>
              <c:f>'IIT w 10-19'!$B$2</c:f>
              <c:strCache>
                <c:ptCount val="1"/>
                <c:pt idx="0">
                  <c:v>SITC 11</c:v>
                </c:pt>
              </c:strCache>
            </c:strRef>
          </c:tx>
          <c:spPr>
            <a:ln w="28575" cap="rnd">
              <a:solidFill>
                <a:schemeClr val="accent1"/>
              </a:solidFill>
              <a:round/>
            </a:ln>
            <a:effectLst/>
          </c:spPr>
          <c:marker>
            <c:symbol val="none"/>
          </c:marker>
          <c:cat>
            <c:numRef>
              <c:f>'IIT w 10-19'!$C$1:$K$1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10-19'!$C$2:$K$2</c:f>
              <c:numCache>
                <c:formatCode>0.00</c:formatCode>
                <c:ptCount val="9"/>
                <c:pt idx="0">
                  <c:v>85.850790620090038</c:v>
                </c:pt>
                <c:pt idx="1">
                  <c:v>82.538515988106525</c:v>
                </c:pt>
                <c:pt idx="2">
                  <c:v>67.161783727863352</c:v>
                </c:pt>
                <c:pt idx="3">
                  <c:v>88.780069096174984</c:v>
                </c:pt>
                <c:pt idx="4">
                  <c:v>55.951218974576854</c:v>
                </c:pt>
                <c:pt idx="5">
                  <c:v>50.492839591359541</c:v>
                </c:pt>
                <c:pt idx="6">
                  <c:v>48.201167892324982</c:v>
                </c:pt>
                <c:pt idx="7">
                  <c:v>44.975734556351782</c:v>
                </c:pt>
                <c:pt idx="8">
                  <c:v>40.815059774232417</c:v>
                </c:pt>
              </c:numCache>
            </c:numRef>
          </c:val>
        </c:ser>
        <c:ser>
          <c:idx val="1"/>
          <c:order val="1"/>
          <c:tx>
            <c:strRef>
              <c:f>'IIT w 10-19'!$B$3</c:f>
              <c:strCache>
                <c:ptCount val="1"/>
                <c:pt idx="0">
                  <c:v>SITC 12</c:v>
                </c:pt>
              </c:strCache>
            </c:strRef>
          </c:tx>
          <c:spPr>
            <a:ln w="28575" cap="rnd">
              <a:solidFill>
                <a:schemeClr val="accent2"/>
              </a:solidFill>
              <a:round/>
            </a:ln>
            <a:effectLst/>
          </c:spPr>
          <c:marker>
            <c:symbol val="none"/>
          </c:marker>
          <c:cat>
            <c:numRef>
              <c:f>'IIT w 10-19'!$C$1:$K$1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10-19'!$C$3:$K$3</c:f>
              <c:numCache>
                <c:formatCode>0.00</c:formatCode>
                <c:ptCount val="9"/>
                <c:pt idx="0">
                  <c:v>95.427751343631954</c:v>
                </c:pt>
                <c:pt idx="1">
                  <c:v>92.555128533430334</c:v>
                </c:pt>
                <c:pt idx="2">
                  <c:v>95.928033577312092</c:v>
                </c:pt>
                <c:pt idx="3">
                  <c:v>93.20851581023895</c:v>
                </c:pt>
                <c:pt idx="4">
                  <c:v>85.501180789402525</c:v>
                </c:pt>
                <c:pt idx="5">
                  <c:v>84.286970486959646</c:v>
                </c:pt>
                <c:pt idx="6">
                  <c:v>72.679078535277966</c:v>
                </c:pt>
                <c:pt idx="7">
                  <c:v>72.580294877685319</c:v>
                </c:pt>
                <c:pt idx="8">
                  <c:v>73.365113522130699</c:v>
                </c:pt>
              </c:numCache>
            </c:numRef>
          </c:val>
        </c:ser>
        <c:marker val="1"/>
        <c:axId val="91902720"/>
        <c:axId val="91904256"/>
      </c:lineChart>
      <c:catAx>
        <c:axId val="91902720"/>
        <c:scaling>
          <c:orientation val="minMax"/>
        </c:scaling>
        <c:axPos val="b"/>
        <c:numFmt formatCode="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91904256"/>
        <c:crosses val="autoZero"/>
        <c:auto val="1"/>
        <c:lblAlgn val="ctr"/>
        <c:lblOffset val="100"/>
      </c:catAx>
      <c:valAx>
        <c:axId val="91904256"/>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919027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h-TH"/>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1" i="0" baseline="0">
                <a:latin typeface="Times New Roman" pitchFamily="18" charset="0"/>
                <a:cs typeface="Times New Roman" pitchFamily="18" charset="0"/>
              </a:rPr>
              <a:t>RCA and IIT-G Relationship 2015</a:t>
            </a:r>
            <a:endParaRPr lang="th-TH" sz="1400">
              <a:latin typeface="Times New Roman" pitchFamily="18" charset="0"/>
            </a:endParaRPr>
          </a:p>
        </c:rich>
      </c:tx>
      <c:layout>
        <c:manualLayout>
          <c:xMode val="edge"/>
          <c:yMode val="edge"/>
          <c:x val="0.15847922134733169"/>
          <c:y val="2.7777777777777801E-2"/>
        </c:manualLayout>
      </c:layout>
    </c:title>
    <c:plotArea>
      <c:layout/>
      <c:scatterChart>
        <c:scatterStyle val="lineMarker"/>
        <c:ser>
          <c:idx val="0"/>
          <c:order val="0"/>
          <c:spPr>
            <a:ln w="28575">
              <a:noFill/>
            </a:ln>
          </c:spPr>
          <c:trendline>
            <c:trendlineType val="linear"/>
          </c:trendline>
          <c:xVal>
            <c:numRef>
              <c:f>Sheet3!$C$2:$C$69</c:f>
              <c:numCache>
                <c:formatCode>0.00</c:formatCode>
                <c:ptCount val="68"/>
                <c:pt idx="0">
                  <c:v>0.70160724909278183</c:v>
                </c:pt>
                <c:pt idx="1">
                  <c:v>1.6078423099180117</c:v>
                </c:pt>
                <c:pt idx="2">
                  <c:v>0.23471822684747948</c:v>
                </c:pt>
                <c:pt idx="3">
                  <c:v>3.2744950662154619</c:v>
                </c:pt>
                <c:pt idx="4">
                  <c:v>2.363493401824313</c:v>
                </c:pt>
                <c:pt idx="5">
                  <c:v>1.6756494417526848</c:v>
                </c:pt>
                <c:pt idx="6">
                  <c:v>5.0495523188598268</c:v>
                </c:pt>
                <c:pt idx="7">
                  <c:v>0.25592521380354633</c:v>
                </c:pt>
                <c:pt idx="8">
                  <c:v>1.4150516998191269</c:v>
                </c:pt>
                <c:pt idx="9">
                  <c:v>2.4267408862856086</c:v>
                </c:pt>
                <c:pt idx="10">
                  <c:v>1.0495059999964385</c:v>
                </c:pt>
                <c:pt idx="11">
                  <c:v>0.18909983539831676</c:v>
                </c:pt>
                <c:pt idx="12">
                  <c:v>0.12476144214143521</c:v>
                </c:pt>
                <c:pt idx="13">
                  <c:v>2.1476356761565955E-2</c:v>
                </c:pt>
                <c:pt idx="14">
                  <c:v>13.028318636267901</c:v>
                </c:pt>
                <c:pt idx="15">
                  <c:v>1.4355959351061209</c:v>
                </c:pt>
                <c:pt idx="16">
                  <c:v>0.28306929978918088</c:v>
                </c:pt>
                <c:pt idx="17">
                  <c:v>1.6401361773527514</c:v>
                </c:pt>
                <c:pt idx="18">
                  <c:v>0.78458190960962793</c:v>
                </c:pt>
                <c:pt idx="19">
                  <c:v>0.2146246754864328</c:v>
                </c:pt>
                <c:pt idx="20">
                  <c:v>0.52221578527447654</c:v>
                </c:pt>
                <c:pt idx="21">
                  <c:v>3.7105679892337931E-3</c:v>
                </c:pt>
                <c:pt idx="22">
                  <c:v>0.21031480915767245</c:v>
                </c:pt>
                <c:pt idx="23">
                  <c:v>1.4243204689517484E-2</c:v>
                </c:pt>
                <c:pt idx="24">
                  <c:v>0.47464309323589488</c:v>
                </c:pt>
                <c:pt idx="25">
                  <c:v>0.21436674783188617</c:v>
                </c:pt>
                <c:pt idx="26">
                  <c:v>0.24655548343673683</c:v>
                </c:pt>
                <c:pt idx="27">
                  <c:v>0.60933650016488294</c:v>
                </c:pt>
                <c:pt idx="28">
                  <c:v>0.91218279203959063</c:v>
                </c:pt>
                <c:pt idx="29">
                  <c:v>0.46697732638689304</c:v>
                </c:pt>
                <c:pt idx="30">
                  <c:v>0.65491591598558618</c:v>
                </c:pt>
                <c:pt idx="31">
                  <c:v>6.8782724906656087E-2</c:v>
                </c:pt>
                <c:pt idx="32">
                  <c:v>1.124988394433089</c:v>
                </c:pt>
                <c:pt idx="33">
                  <c:v>0.16341683433567747</c:v>
                </c:pt>
                <c:pt idx="34">
                  <c:v>0.13278433987547641</c:v>
                </c:pt>
                <c:pt idx="35">
                  <c:v>1.9138205648193094</c:v>
                </c:pt>
                <c:pt idx="36">
                  <c:v>1.0086471015395893</c:v>
                </c:pt>
                <c:pt idx="37">
                  <c:v>1.4270738976935426</c:v>
                </c:pt>
                <c:pt idx="38">
                  <c:v>3.2236268149057756</c:v>
                </c:pt>
                <c:pt idx="39">
                  <c:v>0.57352873744859867</c:v>
                </c:pt>
                <c:pt idx="40">
                  <c:v>0.86848251515720076</c:v>
                </c:pt>
                <c:pt idx="41">
                  <c:v>0.86490382158324619</c:v>
                </c:pt>
                <c:pt idx="42">
                  <c:v>1.2229527048097799</c:v>
                </c:pt>
                <c:pt idx="43">
                  <c:v>0.27515666852134718</c:v>
                </c:pt>
                <c:pt idx="44">
                  <c:v>0.32989592657264161</c:v>
                </c:pt>
                <c:pt idx="45">
                  <c:v>1.2110695610930353</c:v>
                </c:pt>
                <c:pt idx="46">
                  <c:v>0.92099209713833652</c:v>
                </c:pt>
                <c:pt idx="47">
                  <c:v>0.42892071400628434</c:v>
                </c:pt>
                <c:pt idx="48">
                  <c:v>0.61835979653867434</c:v>
                </c:pt>
                <c:pt idx="49">
                  <c:v>1.219394008512352</c:v>
                </c:pt>
                <c:pt idx="50">
                  <c:v>2.6026974000169383</c:v>
                </c:pt>
                <c:pt idx="51">
                  <c:v>0.84907481612593216</c:v>
                </c:pt>
                <c:pt idx="52">
                  <c:v>1.146612125143933</c:v>
                </c:pt>
                <c:pt idx="53">
                  <c:v>1.4479181415772249</c:v>
                </c:pt>
                <c:pt idx="54">
                  <c:v>0.32478501941446725</c:v>
                </c:pt>
                <c:pt idx="55">
                  <c:v>0.25675936856682063</c:v>
                </c:pt>
                <c:pt idx="56">
                  <c:v>0.44060327648673742</c:v>
                </c:pt>
                <c:pt idx="57">
                  <c:v>0.34899461061594189</c:v>
                </c:pt>
                <c:pt idx="58">
                  <c:v>0.61010387126802712</c:v>
                </c:pt>
                <c:pt idx="59">
                  <c:v>0.3642353745644672</c:v>
                </c:pt>
                <c:pt idx="60">
                  <c:v>0.63748518969362744</c:v>
                </c:pt>
                <c:pt idx="61">
                  <c:v>1.3448739285480817</c:v>
                </c:pt>
                <c:pt idx="62">
                  <c:v>0.97240800125865368</c:v>
                </c:pt>
                <c:pt idx="63">
                  <c:v>0</c:v>
                </c:pt>
                <c:pt idx="64">
                  <c:v>0.16039563637908252</c:v>
                </c:pt>
                <c:pt idx="65">
                  <c:v>0.12378563448014911</c:v>
                </c:pt>
                <c:pt idx="66">
                  <c:v>7.596178935191053E-2</c:v>
                </c:pt>
                <c:pt idx="67">
                  <c:v>0.93272315111164716</c:v>
                </c:pt>
              </c:numCache>
            </c:numRef>
          </c:xVal>
          <c:yVal>
            <c:numRef>
              <c:f>Sheet3!$D$2:$D$69</c:f>
              <c:numCache>
                <c:formatCode>0.00</c:formatCode>
                <c:ptCount val="68"/>
                <c:pt idx="0">
                  <c:v>67.134793507339026</c:v>
                </c:pt>
                <c:pt idx="1">
                  <c:v>12.299866569543493</c:v>
                </c:pt>
                <c:pt idx="2">
                  <c:v>56.769393794210501</c:v>
                </c:pt>
                <c:pt idx="3">
                  <c:v>59.422528304995261</c:v>
                </c:pt>
                <c:pt idx="4">
                  <c:v>51.348902171714592</c:v>
                </c:pt>
                <c:pt idx="5">
                  <c:v>50.352004035266837</c:v>
                </c:pt>
                <c:pt idx="6">
                  <c:v>12.125798005139787</c:v>
                </c:pt>
                <c:pt idx="7">
                  <c:v>75.974534032310117</c:v>
                </c:pt>
                <c:pt idx="8">
                  <c:v>82.62996641656531</c:v>
                </c:pt>
                <c:pt idx="9">
                  <c:v>50.300888348781356</c:v>
                </c:pt>
                <c:pt idx="10">
                  <c:v>40.815059774232431</c:v>
                </c:pt>
                <c:pt idx="11">
                  <c:v>73.365113522130699</c:v>
                </c:pt>
                <c:pt idx="12">
                  <c:v>17.704168006013134</c:v>
                </c:pt>
                <c:pt idx="13">
                  <c:v>3.4508493056355394</c:v>
                </c:pt>
                <c:pt idx="14">
                  <c:v>25.578996250499721</c:v>
                </c:pt>
                <c:pt idx="15">
                  <c:v>40.175670778973249</c:v>
                </c:pt>
                <c:pt idx="16">
                  <c:v>38.889393307779876</c:v>
                </c:pt>
                <c:pt idx="17">
                  <c:v>95.422466026150985</c:v>
                </c:pt>
                <c:pt idx="18">
                  <c:v>90.397998500149086</c:v>
                </c:pt>
                <c:pt idx="19">
                  <c:v>93.320215432998168</c:v>
                </c:pt>
                <c:pt idx="20">
                  <c:v>92.21287755029492</c:v>
                </c:pt>
                <c:pt idx="21">
                  <c:v>0.61326320692374203</c:v>
                </c:pt>
                <c:pt idx="22">
                  <c:v>11.848517057319963</c:v>
                </c:pt>
                <c:pt idx="23">
                  <c:v>1.363498233786542</c:v>
                </c:pt>
                <c:pt idx="24">
                  <c:v>49.844076156073228</c:v>
                </c:pt>
                <c:pt idx="25">
                  <c:v>84.690531400966179</c:v>
                </c:pt>
                <c:pt idx="26">
                  <c:v>80.458827574835411</c:v>
                </c:pt>
                <c:pt idx="27">
                  <c:v>73.833272776576223</c:v>
                </c:pt>
                <c:pt idx="28">
                  <c:v>95.183593426826633</c:v>
                </c:pt>
                <c:pt idx="29">
                  <c:v>49.876986473344608</c:v>
                </c:pt>
                <c:pt idx="30">
                  <c:v>63.040136396477365</c:v>
                </c:pt>
                <c:pt idx="31">
                  <c:v>34.842103999733332</c:v>
                </c:pt>
                <c:pt idx="32">
                  <c:v>89.428736676153747</c:v>
                </c:pt>
                <c:pt idx="33">
                  <c:v>13.682546910858484</c:v>
                </c:pt>
                <c:pt idx="34">
                  <c:v>25.91861413542026</c:v>
                </c:pt>
                <c:pt idx="35">
                  <c:v>68.682762743542995</c:v>
                </c:pt>
                <c:pt idx="36">
                  <c:v>92.377538242181757</c:v>
                </c:pt>
                <c:pt idx="37">
                  <c:v>88.406975388194084</c:v>
                </c:pt>
                <c:pt idx="38">
                  <c:v>33.456214075267596</c:v>
                </c:pt>
                <c:pt idx="39">
                  <c:v>64.599757471157872</c:v>
                </c:pt>
                <c:pt idx="40">
                  <c:v>88.315582065293441</c:v>
                </c:pt>
                <c:pt idx="41">
                  <c:v>84.205317041631517</c:v>
                </c:pt>
                <c:pt idx="42">
                  <c:v>73.226078975297554</c:v>
                </c:pt>
                <c:pt idx="43">
                  <c:v>25.617905730454449</c:v>
                </c:pt>
                <c:pt idx="44">
                  <c:v>35.532516052079075</c:v>
                </c:pt>
                <c:pt idx="45">
                  <c:v>86.88446545993267</c:v>
                </c:pt>
                <c:pt idx="46">
                  <c:v>84.543563086928515</c:v>
                </c:pt>
                <c:pt idx="47">
                  <c:v>66.651223224710151</c:v>
                </c:pt>
                <c:pt idx="48">
                  <c:v>59.138725061938736</c:v>
                </c:pt>
                <c:pt idx="49">
                  <c:v>95.918214773854913</c:v>
                </c:pt>
                <c:pt idx="50">
                  <c:v>55.120722716607077</c:v>
                </c:pt>
                <c:pt idx="51">
                  <c:v>99.592715403767414</c:v>
                </c:pt>
                <c:pt idx="52">
                  <c:v>99.818112669639461</c:v>
                </c:pt>
                <c:pt idx="53">
                  <c:v>45.438303180593529</c:v>
                </c:pt>
                <c:pt idx="54">
                  <c:v>50.55690456846682</c:v>
                </c:pt>
                <c:pt idx="55">
                  <c:v>95.118643717454816</c:v>
                </c:pt>
                <c:pt idx="56">
                  <c:v>73.316459772826278</c:v>
                </c:pt>
                <c:pt idx="57">
                  <c:v>80.063794538134061</c:v>
                </c:pt>
                <c:pt idx="58">
                  <c:v>40.865553591799674</c:v>
                </c:pt>
                <c:pt idx="59">
                  <c:v>63.472195065835734</c:v>
                </c:pt>
                <c:pt idx="60">
                  <c:v>90.890066395072026</c:v>
                </c:pt>
                <c:pt idx="61">
                  <c:v>94.457097204838263</c:v>
                </c:pt>
                <c:pt idx="62">
                  <c:v>74.213504069214807</c:v>
                </c:pt>
                <c:pt idx="63">
                  <c:v>0</c:v>
                </c:pt>
                <c:pt idx="64">
                  <c:v>88.043696386490083</c:v>
                </c:pt>
                <c:pt idx="65">
                  <c:v>13.525465277283732</c:v>
                </c:pt>
                <c:pt idx="66">
                  <c:v>27.851562500000004</c:v>
                </c:pt>
                <c:pt idx="67">
                  <c:v>69.5092935086669</c:v>
                </c:pt>
              </c:numCache>
            </c:numRef>
          </c:yVal>
        </c:ser>
        <c:axId val="84672512"/>
        <c:axId val="84675200"/>
      </c:scatterChart>
      <c:valAx>
        <c:axId val="84672512"/>
        <c:scaling>
          <c:orientation val="minMax"/>
        </c:scaling>
        <c:axPos val="b"/>
        <c:majorGridlines/>
        <c:minorGridlines/>
        <c:title>
          <c:tx>
            <c:rich>
              <a:bodyPr/>
              <a:lstStyle/>
              <a:p>
                <a:pPr>
                  <a:defRPr/>
                </a:pPr>
                <a:r>
                  <a:rPr lang="en-US"/>
                  <a:t>RCA</a:t>
                </a:r>
              </a:p>
            </c:rich>
          </c:tx>
          <c:layout/>
        </c:title>
        <c:numFmt formatCode="0.00" sourceLinked="1"/>
        <c:tickLblPos val="nextTo"/>
        <c:crossAx val="84675200"/>
        <c:crosses val="autoZero"/>
        <c:crossBetween val="midCat"/>
      </c:valAx>
      <c:valAx>
        <c:axId val="84675200"/>
        <c:scaling>
          <c:orientation val="minMax"/>
        </c:scaling>
        <c:axPos val="l"/>
        <c:majorGridlines/>
        <c:minorGridlines/>
        <c:title>
          <c:tx>
            <c:rich>
              <a:bodyPr/>
              <a:lstStyle/>
              <a:p>
                <a:pPr>
                  <a:defRPr/>
                </a:pPr>
                <a:r>
                  <a:rPr lang="en-US"/>
                  <a:t>IIT-G</a:t>
                </a:r>
              </a:p>
            </c:rich>
          </c:tx>
          <c:layout/>
        </c:title>
        <c:numFmt formatCode="0.00" sourceLinked="1"/>
        <c:tickLblPos val="nextTo"/>
        <c:crossAx val="84672512"/>
        <c:crosses val="autoZero"/>
        <c:crossBetween val="midCat"/>
      </c:valAx>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1" i="0" baseline="0">
                <a:latin typeface="Times New Roman" pitchFamily="18" charset="0"/>
                <a:cs typeface="Times New Roman" pitchFamily="18" charset="0"/>
              </a:rPr>
              <a:t>RCA and IIT-A Relationship 2015</a:t>
            </a:r>
            <a:endParaRPr lang="th-TH" sz="1400" b="1" i="0" baseline="0">
              <a:latin typeface="Times New Roman" pitchFamily="18" charset="0"/>
            </a:endParaRPr>
          </a:p>
        </c:rich>
      </c:tx>
      <c:layout/>
    </c:title>
    <c:plotArea>
      <c:layout/>
      <c:scatterChart>
        <c:scatterStyle val="lineMarker"/>
        <c:ser>
          <c:idx val="0"/>
          <c:order val="0"/>
          <c:spPr>
            <a:ln w="28575">
              <a:noFill/>
            </a:ln>
          </c:spPr>
          <c:trendline>
            <c:trendlineType val="linear"/>
          </c:trendline>
          <c:xVal>
            <c:numRef>
              <c:f>Sheet3!$G$2:$G$69</c:f>
              <c:numCache>
                <c:formatCode>0.00</c:formatCode>
                <c:ptCount val="68"/>
                <c:pt idx="0">
                  <c:v>0.70160724909278183</c:v>
                </c:pt>
                <c:pt idx="1">
                  <c:v>1.6078423099180117</c:v>
                </c:pt>
                <c:pt idx="2">
                  <c:v>0.23471822684747948</c:v>
                </c:pt>
                <c:pt idx="3">
                  <c:v>3.2744950662154619</c:v>
                </c:pt>
                <c:pt idx="4">
                  <c:v>2.363493401824313</c:v>
                </c:pt>
                <c:pt idx="5">
                  <c:v>1.6756494417526848</c:v>
                </c:pt>
                <c:pt idx="6">
                  <c:v>5.0495523188598268</c:v>
                </c:pt>
                <c:pt idx="7">
                  <c:v>0.25592521380354633</c:v>
                </c:pt>
                <c:pt idx="8">
                  <c:v>1.4150516998191269</c:v>
                </c:pt>
                <c:pt idx="9">
                  <c:v>2.4267408862856086</c:v>
                </c:pt>
                <c:pt idx="10">
                  <c:v>1.0495059999964385</c:v>
                </c:pt>
                <c:pt idx="11">
                  <c:v>0.18909983539831676</c:v>
                </c:pt>
                <c:pt idx="12">
                  <c:v>0.12476144214143521</c:v>
                </c:pt>
                <c:pt idx="13">
                  <c:v>2.1476356761565955E-2</c:v>
                </c:pt>
                <c:pt idx="14">
                  <c:v>13.028318636267901</c:v>
                </c:pt>
                <c:pt idx="15">
                  <c:v>1.4355959351061209</c:v>
                </c:pt>
                <c:pt idx="16">
                  <c:v>0.28306929978918088</c:v>
                </c:pt>
                <c:pt idx="17">
                  <c:v>1.6401361773527514</c:v>
                </c:pt>
                <c:pt idx="18">
                  <c:v>0.78458190960962793</c:v>
                </c:pt>
                <c:pt idx="19">
                  <c:v>0.2146246754864328</c:v>
                </c:pt>
                <c:pt idx="20">
                  <c:v>0.52221578527447654</c:v>
                </c:pt>
                <c:pt idx="21">
                  <c:v>3.7105679892337931E-3</c:v>
                </c:pt>
                <c:pt idx="22">
                  <c:v>0.21031480915767245</c:v>
                </c:pt>
                <c:pt idx="23">
                  <c:v>1.4243204689517484E-2</c:v>
                </c:pt>
                <c:pt idx="24">
                  <c:v>0.47464309323589488</c:v>
                </c:pt>
                <c:pt idx="25">
                  <c:v>0.21436674783188617</c:v>
                </c:pt>
                <c:pt idx="26">
                  <c:v>0.24655548343673683</c:v>
                </c:pt>
                <c:pt idx="27">
                  <c:v>0.60933650016488294</c:v>
                </c:pt>
                <c:pt idx="28">
                  <c:v>0.91218279203959063</c:v>
                </c:pt>
                <c:pt idx="29">
                  <c:v>0.46697732638689304</c:v>
                </c:pt>
                <c:pt idx="30">
                  <c:v>0.65491591598558618</c:v>
                </c:pt>
                <c:pt idx="31">
                  <c:v>6.8782724906656087E-2</c:v>
                </c:pt>
                <c:pt idx="32">
                  <c:v>1.124988394433089</c:v>
                </c:pt>
                <c:pt idx="33">
                  <c:v>0.16341683433567747</c:v>
                </c:pt>
                <c:pt idx="34">
                  <c:v>0.13278433987547641</c:v>
                </c:pt>
                <c:pt idx="35">
                  <c:v>1.9138205648193094</c:v>
                </c:pt>
                <c:pt idx="36">
                  <c:v>1.0086471015395893</c:v>
                </c:pt>
                <c:pt idx="37">
                  <c:v>1.4270738976935426</c:v>
                </c:pt>
                <c:pt idx="38">
                  <c:v>3.2236268149057756</c:v>
                </c:pt>
                <c:pt idx="39">
                  <c:v>0.57352873744859867</c:v>
                </c:pt>
                <c:pt idx="40">
                  <c:v>0.86848251515720076</c:v>
                </c:pt>
                <c:pt idx="41">
                  <c:v>0.86490382158324619</c:v>
                </c:pt>
                <c:pt idx="42">
                  <c:v>1.2229527048097799</c:v>
                </c:pt>
                <c:pt idx="43">
                  <c:v>0.27515666852134718</c:v>
                </c:pt>
                <c:pt idx="44">
                  <c:v>0.32989592657264161</c:v>
                </c:pt>
                <c:pt idx="45">
                  <c:v>1.2110695610930353</c:v>
                </c:pt>
                <c:pt idx="46">
                  <c:v>0.92099209713833652</c:v>
                </c:pt>
                <c:pt idx="47">
                  <c:v>0.42892071400628434</c:v>
                </c:pt>
                <c:pt idx="48">
                  <c:v>0.61835979653867434</c:v>
                </c:pt>
                <c:pt idx="49">
                  <c:v>1.219394008512352</c:v>
                </c:pt>
                <c:pt idx="50">
                  <c:v>2.6026974000169383</c:v>
                </c:pt>
                <c:pt idx="51">
                  <c:v>0.84907481612593216</c:v>
                </c:pt>
                <c:pt idx="52">
                  <c:v>1.146612125143933</c:v>
                </c:pt>
                <c:pt idx="53">
                  <c:v>1.4479181415772249</c:v>
                </c:pt>
                <c:pt idx="54">
                  <c:v>0.32478501941446725</c:v>
                </c:pt>
                <c:pt idx="55">
                  <c:v>0.25675936856682063</c:v>
                </c:pt>
                <c:pt idx="56">
                  <c:v>0.44060327648673742</c:v>
                </c:pt>
                <c:pt idx="57">
                  <c:v>0.34899461061594189</c:v>
                </c:pt>
                <c:pt idx="58">
                  <c:v>0.61010387126802712</c:v>
                </c:pt>
                <c:pt idx="59">
                  <c:v>0.3642353745644672</c:v>
                </c:pt>
                <c:pt idx="60">
                  <c:v>0.63748518969362744</c:v>
                </c:pt>
                <c:pt idx="61">
                  <c:v>1.3448739285480817</c:v>
                </c:pt>
                <c:pt idx="62">
                  <c:v>0.97240800125865368</c:v>
                </c:pt>
                <c:pt idx="63">
                  <c:v>0</c:v>
                </c:pt>
                <c:pt idx="64">
                  <c:v>0.16039563637908252</c:v>
                </c:pt>
                <c:pt idx="65">
                  <c:v>0.12378563448014911</c:v>
                </c:pt>
                <c:pt idx="66">
                  <c:v>7.596178935191053E-2</c:v>
                </c:pt>
                <c:pt idx="67">
                  <c:v>0.93272315111164716</c:v>
                </c:pt>
              </c:numCache>
            </c:numRef>
          </c:xVal>
          <c:yVal>
            <c:numRef>
              <c:f>Sheet3!$H$2:$H$69</c:f>
              <c:numCache>
                <c:formatCode>0.00</c:formatCode>
                <c:ptCount val="68"/>
                <c:pt idx="0">
                  <c:v>28.848075437126042</c:v>
                </c:pt>
                <c:pt idx="1">
                  <c:v>6.3652278348758085E-2</c:v>
                </c:pt>
                <c:pt idx="2">
                  <c:v>1.327841873587543</c:v>
                </c:pt>
                <c:pt idx="3">
                  <c:v>13.959135215009455</c:v>
                </c:pt>
                <c:pt idx="4">
                  <c:v>10.966562659138802</c:v>
                </c:pt>
                <c:pt idx="5">
                  <c:v>15.018288943417179</c:v>
                </c:pt>
                <c:pt idx="6">
                  <c:v>2.694399461106578</c:v>
                </c:pt>
                <c:pt idx="7">
                  <c:v>80.518770271024763</c:v>
                </c:pt>
                <c:pt idx="8">
                  <c:v>11.076468030867293</c:v>
                </c:pt>
                <c:pt idx="9">
                  <c:v>18.984873834008965</c:v>
                </c:pt>
                <c:pt idx="10">
                  <c:v>1.3922368101273896</c:v>
                </c:pt>
                <c:pt idx="11">
                  <c:v>83.838955477390826</c:v>
                </c:pt>
                <c:pt idx="12">
                  <c:v>84.807067969351451</c:v>
                </c:pt>
                <c:pt idx="13">
                  <c:v>96.984704175759887</c:v>
                </c:pt>
                <c:pt idx="14">
                  <c:v>2.4148919548592551</c:v>
                </c:pt>
                <c:pt idx="15">
                  <c:v>26.84294529994159</c:v>
                </c:pt>
                <c:pt idx="16">
                  <c:v>42.476677321126402</c:v>
                </c:pt>
                <c:pt idx="17">
                  <c:v>15.505374690183405</c:v>
                </c:pt>
                <c:pt idx="18">
                  <c:v>9.1779524505507091</c:v>
                </c:pt>
                <c:pt idx="19">
                  <c:v>25.731648135199016</c:v>
                </c:pt>
                <c:pt idx="20">
                  <c:v>24.764104910323613</c:v>
                </c:pt>
                <c:pt idx="21">
                  <c:v>1.061156603944835</c:v>
                </c:pt>
                <c:pt idx="22">
                  <c:v>52.126670511488115</c:v>
                </c:pt>
                <c:pt idx="23">
                  <c:v>3.4334638795521233</c:v>
                </c:pt>
                <c:pt idx="24">
                  <c:v>79.799821846817977</c:v>
                </c:pt>
                <c:pt idx="25">
                  <c:v>10.610629075707124</c:v>
                </c:pt>
                <c:pt idx="26">
                  <c:v>41.45387378926975</c:v>
                </c:pt>
                <c:pt idx="27">
                  <c:v>97.175252526669013</c:v>
                </c:pt>
                <c:pt idx="28">
                  <c:v>29.290631976472771</c:v>
                </c:pt>
                <c:pt idx="29">
                  <c:v>42.719180053323633</c:v>
                </c:pt>
                <c:pt idx="30">
                  <c:v>27.802748908544405</c:v>
                </c:pt>
                <c:pt idx="31">
                  <c:v>22.599067148400731</c:v>
                </c:pt>
                <c:pt idx="32">
                  <c:v>29.360137431493559</c:v>
                </c:pt>
                <c:pt idx="33">
                  <c:v>74.024098745485645</c:v>
                </c:pt>
                <c:pt idx="34">
                  <c:v>51.127209336970992</c:v>
                </c:pt>
                <c:pt idx="35">
                  <c:v>17.969706275487805</c:v>
                </c:pt>
                <c:pt idx="36">
                  <c:v>25.905632323205019</c:v>
                </c:pt>
                <c:pt idx="37">
                  <c:v>11.406763414187914</c:v>
                </c:pt>
                <c:pt idx="38">
                  <c:v>5.5276120847823744</c:v>
                </c:pt>
                <c:pt idx="39">
                  <c:v>23.40947753441678</c:v>
                </c:pt>
                <c:pt idx="40">
                  <c:v>29.81006367581357</c:v>
                </c:pt>
                <c:pt idx="41">
                  <c:v>15.538151759290663</c:v>
                </c:pt>
                <c:pt idx="42">
                  <c:v>8.6434075058701705</c:v>
                </c:pt>
                <c:pt idx="43">
                  <c:v>45.595116903759902</c:v>
                </c:pt>
                <c:pt idx="44">
                  <c:v>81.784302672847787</c:v>
                </c:pt>
                <c:pt idx="45">
                  <c:v>20.797202884444342</c:v>
                </c:pt>
                <c:pt idx="46">
                  <c:v>16.468009200580703</c:v>
                </c:pt>
                <c:pt idx="47">
                  <c:v>16.808973357401158</c:v>
                </c:pt>
                <c:pt idx="48">
                  <c:v>19.5484819796933</c:v>
                </c:pt>
                <c:pt idx="49">
                  <c:v>15.79135527044777</c:v>
                </c:pt>
                <c:pt idx="50">
                  <c:v>23.687853468889397</c:v>
                </c:pt>
                <c:pt idx="51">
                  <c:v>43.187762650194863</c:v>
                </c:pt>
                <c:pt idx="52">
                  <c:v>28.36310249890348</c:v>
                </c:pt>
                <c:pt idx="53">
                  <c:v>8.9353540988787454</c:v>
                </c:pt>
                <c:pt idx="54">
                  <c:v>54.158230277903627</c:v>
                </c:pt>
                <c:pt idx="55">
                  <c:v>9.5250645814815567</c:v>
                </c:pt>
                <c:pt idx="56">
                  <c:v>10.510943203742407</c:v>
                </c:pt>
                <c:pt idx="57">
                  <c:v>19.723872783850894</c:v>
                </c:pt>
                <c:pt idx="58">
                  <c:v>7.4172397826687391</c:v>
                </c:pt>
                <c:pt idx="59">
                  <c:v>21.756235306241035</c:v>
                </c:pt>
                <c:pt idx="60">
                  <c:v>30.574849920930923</c:v>
                </c:pt>
                <c:pt idx="61">
                  <c:v>15.615390348795721</c:v>
                </c:pt>
                <c:pt idx="62">
                  <c:v>12.150707127707461</c:v>
                </c:pt>
                <c:pt idx="63">
                  <c:v>0</c:v>
                </c:pt>
                <c:pt idx="64">
                  <c:v>5.8198432095738823</c:v>
                </c:pt>
                <c:pt idx="65">
                  <c:v>74.404376563734573</c:v>
                </c:pt>
                <c:pt idx="66">
                  <c:v>2.739791603504127</c:v>
                </c:pt>
                <c:pt idx="67">
                  <c:v>10.974179906572889</c:v>
                </c:pt>
              </c:numCache>
            </c:numRef>
          </c:yVal>
        </c:ser>
        <c:axId val="114103808"/>
        <c:axId val="114135808"/>
      </c:scatterChart>
      <c:valAx>
        <c:axId val="114103808"/>
        <c:scaling>
          <c:orientation val="minMax"/>
        </c:scaling>
        <c:axPos val="b"/>
        <c:majorGridlines/>
        <c:minorGridlines/>
        <c:title>
          <c:tx>
            <c:rich>
              <a:bodyPr/>
              <a:lstStyle/>
              <a:p>
                <a:pPr>
                  <a:defRPr/>
                </a:pPr>
                <a:r>
                  <a:rPr lang="en-US">
                    <a:latin typeface="Times New Roman" pitchFamily="18" charset="0"/>
                    <a:cs typeface="Times New Roman" pitchFamily="18" charset="0"/>
                  </a:rPr>
                  <a:t>RCA</a:t>
                </a:r>
              </a:p>
            </c:rich>
          </c:tx>
          <c:layout/>
        </c:title>
        <c:numFmt formatCode="0.00" sourceLinked="1"/>
        <c:tickLblPos val="nextTo"/>
        <c:crossAx val="114135808"/>
        <c:crosses val="autoZero"/>
        <c:crossBetween val="midCat"/>
      </c:valAx>
      <c:valAx>
        <c:axId val="114135808"/>
        <c:scaling>
          <c:orientation val="minMax"/>
        </c:scaling>
        <c:axPos val="l"/>
        <c:majorGridlines/>
        <c:minorGridlines/>
        <c:title>
          <c:tx>
            <c:rich>
              <a:bodyPr/>
              <a:lstStyle/>
              <a:p>
                <a:pPr>
                  <a:defRPr/>
                </a:pPr>
                <a:r>
                  <a:rPr lang="en-US">
                    <a:latin typeface="Times New Roman" pitchFamily="18" charset="0"/>
                    <a:cs typeface="Times New Roman" pitchFamily="18" charset="0"/>
                  </a:rPr>
                  <a:t>IIT-A</a:t>
                </a:r>
              </a:p>
            </c:rich>
          </c:tx>
          <c:layout/>
        </c:title>
        <c:numFmt formatCode="0.00" sourceLinked="1"/>
        <c:tickLblPos val="nextTo"/>
        <c:crossAx val="114103808"/>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0" i="0" baseline="0" dirty="0">
                <a:latin typeface="Times New Roman" pitchFamily="18" charset="0"/>
                <a:cs typeface="Times New Roman" pitchFamily="18" charset="0"/>
              </a:rPr>
              <a:t>Thailand </a:t>
            </a:r>
            <a:r>
              <a:rPr lang="en-US" sz="1600" b="0" i="0" baseline="0" dirty="0" smtClean="0">
                <a:latin typeface="Times New Roman" pitchFamily="18" charset="0"/>
                <a:cs typeface="Times New Roman" pitchFamily="18" charset="0"/>
              </a:rPr>
              <a:t>IIT-Global market </a:t>
            </a:r>
            <a:r>
              <a:rPr lang="en-US" sz="1600" b="0" i="0" baseline="0" dirty="0">
                <a:latin typeface="Times New Roman" pitchFamily="18" charset="0"/>
                <a:cs typeface="Times New Roman" pitchFamily="18" charset="0"/>
              </a:rPr>
              <a:t>in Crude materials, inedible, except fuels sector (SITC 21-29) 2007-2015</a:t>
            </a:r>
            <a:endParaRPr lang="th-TH" sz="1600" dirty="0">
              <a:latin typeface="Times New Roman" pitchFamily="18" charset="0"/>
            </a:endParaRPr>
          </a:p>
        </c:rich>
      </c:tx>
      <c:layout/>
    </c:title>
    <c:plotArea>
      <c:layout/>
      <c:lineChart>
        <c:grouping val="standard"/>
        <c:ser>
          <c:idx val="0"/>
          <c:order val="0"/>
          <c:tx>
            <c:strRef>
              <c:f>'IIT w 20-29'!$A$16</c:f>
              <c:strCache>
                <c:ptCount val="1"/>
                <c:pt idx="0">
                  <c:v>SITC 21</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20-29'!$B$16:$J$16</c:f>
              <c:numCache>
                <c:formatCode>0.00</c:formatCode>
                <c:ptCount val="9"/>
                <c:pt idx="0">
                  <c:v>9.8421253907811508</c:v>
                </c:pt>
                <c:pt idx="1">
                  <c:v>7.8603852085503005</c:v>
                </c:pt>
                <c:pt idx="2">
                  <c:v>13.617993298251863</c:v>
                </c:pt>
                <c:pt idx="3">
                  <c:v>10.442272451347778</c:v>
                </c:pt>
                <c:pt idx="4">
                  <c:v>7.5321396301992305</c:v>
                </c:pt>
                <c:pt idx="5">
                  <c:v>7.9258498176472685</c:v>
                </c:pt>
                <c:pt idx="6">
                  <c:v>10.54470446188569</c:v>
                </c:pt>
                <c:pt idx="7">
                  <c:v>14.426736507643394</c:v>
                </c:pt>
                <c:pt idx="8">
                  <c:v>17.704168006013134</c:v>
                </c:pt>
              </c:numCache>
            </c:numRef>
          </c:val>
        </c:ser>
        <c:ser>
          <c:idx val="1"/>
          <c:order val="1"/>
          <c:tx>
            <c:strRef>
              <c:f>'IIT w 20-29'!$A$17</c:f>
              <c:strCache>
                <c:ptCount val="1"/>
                <c:pt idx="0">
                  <c:v>SITC 22</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20-29'!$B$17:$J$17</c:f>
              <c:numCache>
                <c:formatCode>0.00</c:formatCode>
                <c:ptCount val="9"/>
                <c:pt idx="0">
                  <c:v>2.7921219096863408</c:v>
                </c:pt>
                <c:pt idx="1">
                  <c:v>2.1832282792197844</c:v>
                </c:pt>
                <c:pt idx="2">
                  <c:v>3.0660290665302403</c:v>
                </c:pt>
                <c:pt idx="3">
                  <c:v>3.3845310387668364</c:v>
                </c:pt>
                <c:pt idx="4">
                  <c:v>2.9074805795544556</c:v>
                </c:pt>
                <c:pt idx="5">
                  <c:v>2.9639991955280665</c:v>
                </c:pt>
                <c:pt idx="6">
                  <c:v>3.9264386272698344</c:v>
                </c:pt>
                <c:pt idx="7">
                  <c:v>5.0038865853107684</c:v>
                </c:pt>
                <c:pt idx="8">
                  <c:v>3.4508493056355389</c:v>
                </c:pt>
              </c:numCache>
            </c:numRef>
          </c:val>
        </c:ser>
        <c:ser>
          <c:idx val="2"/>
          <c:order val="2"/>
          <c:tx>
            <c:strRef>
              <c:f>'IIT w 20-29'!$A$18</c:f>
              <c:strCache>
                <c:ptCount val="1"/>
                <c:pt idx="0">
                  <c:v>SITC 23</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20-29'!$B$18:$J$18</c:f>
              <c:numCache>
                <c:formatCode>0.00</c:formatCode>
                <c:ptCount val="9"/>
                <c:pt idx="0">
                  <c:v>14.663314715592215</c:v>
                </c:pt>
                <c:pt idx="1">
                  <c:v>15.7322338531512</c:v>
                </c:pt>
                <c:pt idx="2">
                  <c:v>17.321067476715136</c:v>
                </c:pt>
                <c:pt idx="3">
                  <c:v>17.020024198384075</c:v>
                </c:pt>
                <c:pt idx="4">
                  <c:v>16.14419787457593</c:v>
                </c:pt>
                <c:pt idx="5">
                  <c:v>26.306488477261954</c:v>
                </c:pt>
                <c:pt idx="6">
                  <c:v>24.213600255063412</c:v>
                </c:pt>
                <c:pt idx="7">
                  <c:v>28.82549315113469</c:v>
                </c:pt>
                <c:pt idx="8">
                  <c:v>25.578996250499721</c:v>
                </c:pt>
              </c:numCache>
            </c:numRef>
          </c:val>
        </c:ser>
        <c:ser>
          <c:idx val="3"/>
          <c:order val="3"/>
          <c:tx>
            <c:strRef>
              <c:f>'IIT w 20-29'!$A$19</c:f>
              <c:strCache>
                <c:ptCount val="1"/>
                <c:pt idx="0">
                  <c:v>SITC 24</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20-29'!$B$19:$J$19</c:f>
              <c:numCache>
                <c:formatCode>0.00</c:formatCode>
                <c:ptCount val="9"/>
                <c:pt idx="0">
                  <c:v>89.400330668096345</c:v>
                </c:pt>
                <c:pt idx="1">
                  <c:v>96.510996233586098</c:v>
                </c:pt>
                <c:pt idx="2">
                  <c:v>84.777218661168504</c:v>
                </c:pt>
                <c:pt idx="3">
                  <c:v>67.561814663515207</c:v>
                </c:pt>
                <c:pt idx="4">
                  <c:v>57.248337266886203</c:v>
                </c:pt>
                <c:pt idx="5">
                  <c:v>61.326974563122299</c:v>
                </c:pt>
                <c:pt idx="6">
                  <c:v>51.275732060120589</c:v>
                </c:pt>
                <c:pt idx="7">
                  <c:v>46.479031399458478</c:v>
                </c:pt>
                <c:pt idx="8">
                  <c:v>40.175670778973256</c:v>
                </c:pt>
              </c:numCache>
            </c:numRef>
          </c:val>
        </c:ser>
        <c:ser>
          <c:idx val="4"/>
          <c:order val="4"/>
          <c:tx>
            <c:strRef>
              <c:f>'IIT w 20-29'!$A$20</c:f>
              <c:strCache>
                <c:ptCount val="1"/>
                <c:pt idx="0">
                  <c:v>SITC 25</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20-29'!$B$20:$J$20</c:f>
              <c:numCache>
                <c:formatCode>0.00</c:formatCode>
                <c:ptCount val="9"/>
                <c:pt idx="0">
                  <c:v>45.056245382279762</c:v>
                </c:pt>
                <c:pt idx="1">
                  <c:v>27.629288256170344</c:v>
                </c:pt>
                <c:pt idx="2">
                  <c:v>33.735601375016799</c:v>
                </c:pt>
                <c:pt idx="3">
                  <c:v>21.383646988523179</c:v>
                </c:pt>
                <c:pt idx="4">
                  <c:v>25.06533507553462</c:v>
                </c:pt>
                <c:pt idx="5">
                  <c:v>19.634251121771054</c:v>
                </c:pt>
                <c:pt idx="6">
                  <c:v>37.36316357314255</c:v>
                </c:pt>
                <c:pt idx="7">
                  <c:v>41.730223061601663</c:v>
                </c:pt>
                <c:pt idx="8">
                  <c:v>38.889393307779883</c:v>
                </c:pt>
              </c:numCache>
            </c:numRef>
          </c:val>
        </c:ser>
        <c:ser>
          <c:idx val="5"/>
          <c:order val="5"/>
          <c:tx>
            <c:strRef>
              <c:f>'IIT w 20-29'!$A$21</c:f>
              <c:strCache>
                <c:ptCount val="1"/>
                <c:pt idx="0">
                  <c:v>SITC 26</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20-29'!$B$21:$J$21</c:f>
              <c:numCache>
                <c:formatCode>0.00</c:formatCode>
                <c:ptCount val="9"/>
                <c:pt idx="0">
                  <c:v>89.406792671924578</c:v>
                </c:pt>
                <c:pt idx="1">
                  <c:v>75.676909874727997</c:v>
                </c:pt>
                <c:pt idx="2">
                  <c:v>90.391465241006287</c:v>
                </c:pt>
                <c:pt idx="3">
                  <c:v>89.5460415724353</c:v>
                </c:pt>
                <c:pt idx="4">
                  <c:v>79.905478620573447</c:v>
                </c:pt>
                <c:pt idx="5">
                  <c:v>83.519726088149923</c:v>
                </c:pt>
                <c:pt idx="6">
                  <c:v>85.764273906679435</c:v>
                </c:pt>
                <c:pt idx="7">
                  <c:v>86.178051598763375</c:v>
                </c:pt>
                <c:pt idx="8">
                  <c:v>95.422466026150971</c:v>
                </c:pt>
              </c:numCache>
            </c:numRef>
          </c:val>
        </c:ser>
        <c:ser>
          <c:idx val="6"/>
          <c:order val="6"/>
          <c:tx>
            <c:strRef>
              <c:f>'IIT w 20-29'!$A$22</c:f>
              <c:strCache>
                <c:ptCount val="1"/>
                <c:pt idx="0">
                  <c:v>SITC 27</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20-29'!$B$22:$J$22</c:f>
              <c:numCache>
                <c:formatCode>0.00</c:formatCode>
                <c:ptCount val="9"/>
                <c:pt idx="0">
                  <c:v>80.380871606615457</c:v>
                </c:pt>
                <c:pt idx="1">
                  <c:v>89.22992187354744</c:v>
                </c:pt>
                <c:pt idx="2">
                  <c:v>95.85879773564794</c:v>
                </c:pt>
                <c:pt idx="3">
                  <c:v>78.494768459248405</c:v>
                </c:pt>
                <c:pt idx="4">
                  <c:v>95.251124396096174</c:v>
                </c:pt>
                <c:pt idx="5">
                  <c:v>89.756661575523509</c:v>
                </c:pt>
                <c:pt idx="6">
                  <c:v>97.187508139900928</c:v>
                </c:pt>
                <c:pt idx="7">
                  <c:v>87.364540141581429</c:v>
                </c:pt>
                <c:pt idx="8">
                  <c:v>90.397998500149086</c:v>
                </c:pt>
              </c:numCache>
            </c:numRef>
          </c:val>
        </c:ser>
        <c:ser>
          <c:idx val="7"/>
          <c:order val="7"/>
          <c:tx>
            <c:strRef>
              <c:f>'IIT w 20-29'!$A$23</c:f>
              <c:strCache>
                <c:ptCount val="1"/>
                <c:pt idx="0">
                  <c:v>SITC 28</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20-29'!$B$23:$J$23</c:f>
              <c:numCache>
                <c:formatCode>0.00</c:formatCode>
                <c:ptCount val="9"/>
                <c:pt idx="0">
                  <c:v>79.660108934094836</c:v>
                </c:pt>
                <c:pt idx="1">
                  <c:v>63.87269089851371</c:v>
                </c:pt>
                <c:pt idx="2">
                  <c:v>69.825048420313053</c:v>
                </c:pt>
                <c:pt idx="3">
                  <c:v>92.350379225320623</c:v>
                </c:pt>
                <c:pt idx="4">
                  <c:v>79.14158415561829</c:v>
                </c:pt>
                <c:pt idx="5">
                  <c:v>94.926661121433128</c:v>
                </c:pt>
                <c:pt idx="6">
                  <c:v>96.153661639685893</c:v>
                </c:pt>
                <c:pt idx="7">
                  <c:v>92.030965239064287</c:v>
                </c:pt>
                <c:pt idx="8">
                  <c:v>93.320215432998168</c:v>
                </c:pt>
              </c:numCache>
            </c:numRef>
          </c:val>
        </c:ser>
        <c:ser>
          <c:idx val="8"/>
          <c:order val="8"/>
          <c:tx>
            <c:strRef>
              <c:f>'IIT w 20-29'!$A$24</c:f>
              <c:strCache>
                <c:ptCount val="1"/>
                <c:pt idx="0">
                  <c:v>SITC 29</c:v>
                </c:pt>
              </c:strCache>
            </c:strRef>
          </c:tx>
          <c:marker>
            <c:symbol val="none"/>
          </c:marker>
          <c:cat>
            <c:numRef>
              <c:f>'IIT w 20-29'!$B$15:$J$15</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20-29'!$B$24:$J$24</c:f>
              <c:numCache>
                <c:formatCode>0.00</c:formatCode>
                <c:ptCount val="9"/>
                <c:pt idx="0">
                  <c:v>51.603304985624852</c:v>
                </c:pt>
                <c:pt idx="1">
                  <c:v>57.993445407937578</c:v>
                </c:pt>
                <c:pt idx="2">
                  <c:v>64.93421323634287</c:v>
                </c:pt>
                <c:pt idx="3">
                  <c:v>66.102222332803706</c:v>
                </c:pt>
                <c:pt idx="4">
                  <c:v>88.362319414450354</c:v>
                </c:pt>
                <c:pt idx="5">
                  <c:v>93.807618551163401</c:v>
                </c:pt>
                <c:pt idx="6">
                  <c:v>86.530758054504162</c:v>
                </c:pt>
                <c:pt idx="7">
                  <c:v>90.796892064545005</c:v>
                </c:pt>
                <c:pt idx="8">
                  <c:v>92.212877550294891</c:v>
                </c:pt>
              </c:numCache>
            </c:numRef>
          </c:val>
        </c:ser>
        <c:marker val="1"/>
        <c:axId val="91946368"/>
        <c:axId val="92152960"/>
      </c:lineChart>
      <c:catAx>
        <c:axId val="91946368"/>
        <c:scaling>
          <c:orientation val="minMax"/>
        </c:scaling>
        <c:axPos val="b"/>
        <c:numFmt formatCode="0" sourceLinked="1"/>
        <c:tickLblPos val="nextTo"/>
        <c:crossAx val="92152960"/>
        <c:crosses val="autoZero"/>
        <c:auto val="1"/>
        <c:lblAlgn val="ctr"/>
        <c:lblOffset val="100"/>
      </c:catAx>
      <c:valAx>
        <c:axId val="92152960"/>
        <c:scaling>
          <c:orientation val="minMax"/>
        </c:scaling>
        <c:axPos val="l"/>
        <c:majorGridlines/>
        <c:numFmt formatCode="0.00" sourceLinked="1"/>
        <c:tickLblPos val="nextTo"/>
        <c:crossAx val="91946368"/>
        <c:crosses val="autoZero"/>
        <c:crossBetween val="between"/>
      </c:valAx>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0" i="0" baseline="0" dirty="0">
                <a:latin typeface="Times New Roman" pitchFamily="18" charset="0"/>
                <a:cs typeface="Times New Roman" pitchFamily="18" charset="0"/>
              </a:rPr>
              <a:t>Thailand </a:t>
            </a:r>
            <a:r>
              <a:rPr lang="en-US" sz="1600" b="0" i="0" baseline="0" dirty="0" smtClean="0">
                <a:latin typeface="Times New Roman" pitchFamily="18" charset="0"/>
                <a:cs typeface="Times New Roman" pitchFamily="18" charset="0"/>
              </a:rPr>
              <a:t>IIT-Global market </a:t>
            </a:r>
            <a:r>
              <a:rPr lang="en-US" sz="1600" b="0" i="0" baseline="0" dirty="0">
                <a:latin typeface="Times New Roman" pitchFamily="18" charset="0"/>
                <a:cs typeface="Times New Roman" pitchFamily="18" charset="0"/>
              </a:rPr>
              <a:t>in Mineral fuels, lubricants and related materials sector (SITC 31-39) 2007-2015</a:t>
            </a:r>
            <a:endParaRPr lang="th-TH" sz="1600" b="0" i="0" baseline="0" dirty="0">
              <a:latin typeface="Times New Roman" pitchFamily="18" charset="0"/>
            </a:endParaRPr>
          </a:p>
        </c:rich>
      </c:tx>
      <c:layout/>
    </c:title>
    <c:plotArea>
      <c:layout/>
      <c:lineChart>
        <c:grouping val="standard"/>
        <c:ser>
          <c:idx val="0"/>
          <c:order val="0"/>
          <c:tx>
            <c:strRef>
              <c:f>'IIT w 30-39'!$A$22</c:f>
              <c:strCache>
                <c:ptCount val="1"/>
                <c:pt idx="0">
                  <c:v>SITC 32</c:v>
                </c:pt>
              </c:strCache>
            </c:strRef>
          </c:tx>
          <c:marker>
            <c:symbol val="none"/>
          </c:marker>
          <c:cat>
            <c:numRef>
              <c:f>'IIT w 30-39'!$B$21:$J$21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30-39'!$B$22:$J$22</c:f>
              <c:numCache>
                <c:formatCode>0.00</c:formatCode>
                <c:ptCount val="9"/>
                <c:pt idx="0">
                  <c:v>9.054926812924749E-2</c:v>
                </c:pt>
                <c:pt idx="1">
                  <c:v>2.0056831078080761</c:v>
                </c:pt>
                <c:pt idx="2">
                  <c:v>1.2905224915423783</c:v>
                </c:pt>
                <c:pt idx="3">
                  <c:v>0.6143379384821902</c:v>
                </c:pt>
                <c:pt idx="4">
                  <c:v>0.23713424842254363</c:v>
                </c:pt>
                <c:pt idx="5">
                  <c:v>0.41647472509546157</c:v>
                </c:pt>
                <c:pt idx="6">
                  <c:v>0.1643024019923556</c:v>
                </c:pt>
                <c:pt idx="7">
                  <c:v>0.64301858358913899</c:v>
                </c:pt>
                <c:pt idx="8">
                  <c:v>0.61326320692374203</c:v>
                </c:pt>
              </c:numCache>
            </c:numRef>
          </c:val>
        </c:ser>
        <c:ser>
          <c:idx val="1"/>
          <c:order val="1"/>
          <c:tx>
            <c:strRef>
              <c:f>'IIT w 30-39'!$A$23</c:f>
              <c:strCache>
                <c:ptCount val="1"/>
                <c:pt idx="0">
                  <c:v>SITC 33</c:v>
                </c:pt>
              </c:strCache>
            </c:strRef>
          </c:tx>
          <c:marker>
            <c:symbol val="none"/>
          </c:marker>
          <c:cat>
            <c:numRef>
              <c:f>'IIT w 30-39'!$B$21:$J$21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30-39'!$B$23:$J$23</c:f>
              <c:numCache>
                <c:formatCode>0.00</c:formatCode>
                <c:ptCount val="9"/>
                <c:pt idx="0">
                  <c:v>43.626277386682624</c:v>
                </c:pt>
                <c:pt idx="1">
                  <c:v>48.934433863662704</c:v>
                </c:pt>
                <c:pt idx="2">
                  <c:v>48.745083939424177</c:v>
                </c:pt>
                <c:pt idx="3">
                  <c:v>44.499881920073015</c:v>
                </c:pt>
                <c:pt idx="4">
                  <c:v>14.420475735891769</c:v>
                </c:pt>
                <c:pt idx="5">
                  <c:v>16.332856431897817</c:v>
                </c:pt>
                <c:pt idx="6">
                  <c:v>11.940698052171028</c:v>
                </c:pt>
                <c:pt idx="7">
                  <c:v>11.2326632039356</c:v>
                </c:pt>
                <c:pt idx="8">
                  <c:v>11.848517057319965</c:v>
                </c:pt>
              </c:numCache>
            </c:numRef>
          </c:val>
        </c:ser>
        <c:ser>
          <c:idx val="2"/>
          <c:order val="2"/>
          <c:tx>
            <c:strRef>
              <c:f>'IIT w 30-39'!$A$24</c:f>
              <c:strCache>
                <c:ptCount val="1"/>
                <c:pt idx="0">
                  <c:v>SITC 34</c:v>
                </c:pt>
              </c:strCache>
            </c:strRef>
          </c:tx>
          <c:marker>
            <c:symbol val="none"/>
          </c:marker>
          <c:cat>
            <c:numRef>
              <c:f>'IIT w 30-39'!$B$21:$J$21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30-39'!$B$24:$J$24</c:f>
              <c:numCache>
                <c:formatCode>0.00</c:formatCode>
                <c:ptCount val="9"/>
                <c:pt idx="0">
                  <c:v>13.648124791717928</c:v>
                </c:pt>
                <c:pt idx="1">
                  <c:v>1.2750293779604456</c:v>
                </c:pt>
                <c:pt idx="2">
                  <c:v>0.65053061965800763</c:v>
                </c:pt>
                <c:pt idx="3">
                  <c:v>2.0540769540306147</c:v>
                </c:pt>
                <c:pt idx="4">
                  <c:v>0.62637383410527614</c:v>
                </c:pt>
                <c:pt idx="5">
                  <c:v>4.8742925214596786</c:v>
                </c:pt>
                <c:pt idx="6">
                  <c:v>3.4649447333119592</c:v>
                </c:pt>
                <c:pt idx="7">
                  <c:v>0.5412644478819838</c:v>
                </c:pt>
                <c:pt idx="8">
                  <c:v>1.363498233786542</c:v>
                </c:pt>
              </c:numCache>
            </c:numRef>
          </c:val>
        </c:ser>
        <c:ser>
          <c:idx val="3"/>
          <c:order val="3"/>
          <c:tx>
            <c:strRef>
              <c:f>'IIT w 30-39'!$A$25</c:f>
              <c:strCache>
                <c:ptCount val="1"/>
                <c:pt idx="0">
                  <c:v>SITC 35</c:v>
                </c:pt>
              </c:strCache>
            </c:strRef>
          </c:tx>
          <c:marker>
            <c:symbol val="none"/>
          </c:marker>
          <c:cat>
            <c:numRef>
              <c:f>'IIT w 30-39'!$B$21:$J$21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30-39'!$B$25:$J$25</c:f>
              <c:numCache>
                <c:formatCode>0.00</c:formatCode>
                <c:ptCount val="9"/>
                <c:pt idx="0">
                  <c:v>46.183329807618236</c:v>
                </c:pt>
                <c:pt idx="1">
                  <c:v>63.303671927776186</c:v>
                </c:pt>
                <c:pt idx="2">
                  <c:v>92.505935461536453</c:v>
                </c:pt>
                <c:pt idx="3">
                  <c:v>70.303119937613474</c:v>
                </c:pt>
                <c:pt idx="4">
                  <c:v>50.473521793226617</c:v>
                </c:pt>
                <c:pt idx="5">
                  <c:v>47.649812376320142</c:v>
                </c:pt>
                <c:pt idx="6">
                  <c:v>54.962216011940377</c:v>
                </c:pt>
                <c:pt idx="7">
                  <c:v>43.319271768178595</c:v>
                </c:pt>
                <c:pt idx="8">
                  <c:v>49.844076156073221</c:v>
                </c:pt>
              </c:numCache>
            </c:numRef>
          </c:val>
        </c:ser>
        <c:marker val="1"/>
        <c:axId val="92187648"/>
        <c:axId val="92201728"/>
      </c:lineChart>
      <c:catAx>
        <c:axId val="92187648"/>
        <c:scaling>
          <c:orientation val="minMax"/>
        </c:scaling>
        <c:axPos val="b"/>
        <c:numFmt formatCode="0" sourceLinked="1"/>
        <c:tickLblPos val="nextTo"/>
        <c:crossAx val="92201728"/>
        <c:crosses val="autoZero"/>
        <c:auto val="1"/>
        <c:lblAlgn val="ctr"/>
        <c:lblOffset val="100"/>
      </c:catAx>
      <c:valAx>
        <c:axId val="92201728"/>
        <c:scaling>
          <c:orientation val="minMax"/>
        </c:scaling>
        <c:axPos val="l"/>
        <c:majorGridlines/>
        <c:numFmt formatCode="0.00" sourceLinked="1"/>
        <c:tickLblPos val="nextTo"/>
        <c:crossAx val="92187648"/>
        <c:crosses val="autoZero"/>
        <c:crossBetween val="between"/>
      </c:valAx>
    </c:plotArea>
    <c:legend>
      <c:legendPos val="b"/>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0" i="0" baseline="0" dirty="0">
                <a:latin typeface="Times New Roman" pitchFamily="18" charset="0"/>
                <a:cs typeface="Times New Roman" pitchFamily="18" charset="0"/>
              </a:rPr>
              <a:t>Thailand </a:t>
            </a:r>
            <a:r>
              <a:rPr lang="en-US" sz="1600" b="0" i="0" baseline="0" dirty="0" smtClean="0">
                <a:latin typeface="Times New Roman" pitchFamily="18" charset="0"/>
                <a:cs typeface="Times New Roman" pitchFamily="18" charset="0"/>
              </a:rPr>
              <a:t>IIT-Global market </a:t>
            </a:r>
            <a:r>
              <a:rPr lang="en-US" sz="1600" b="0" i="0" baseline="0" dirty="0">
                <a:latin typeface="Times New Roman" pitchFamily="18" charset="0"/>
                <a:cs typeface="Times New Roman" pitchFamily="18" charset="0"/>
              </a:rPr>
              <a:t>in Animal and vegetable oils, fats and waxes sector (SITC 41-49) 2007-2015</a:t>
            </a:r>
            <a:endParaRPr lang="th-TH" sz="1600" b="0" i="0" baseline="0" dirty="0">
              <a:latin typeface="Times New Roman" pitchFamily="18" charset="0"/>
            </a:endParaRPr>
          </a:p>
        </c:rich>
      </c:tx>
      <c:layout/>
    </c:title>
    <c:plotArea>
      <c:layout/>
      <c:lineChart>
        <c:grouping val="standard"/>
        <c:ser>
          <c:idx val="0"/>
          <c:order val="0"/>
          <c:tx>
            <c:strRef>
              <c:f>'IIT w 40-49'!$A$21</c:f>
              <c:strCache>
                <c:ptCount val="1"/>
                <c:pt idx="0">
                  <c:v>SITC 41</c:v>
                </c:pt>
              </c:strCache>
            </c:strRef>
          </c:tx>
          <c:marker>
            <c:symbol val="none"/>
          </c:marker>
          <c:cat>
            <c:numRef>
              <c:f>'IIT w 40-49'!$B$20:$J$20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40-49'!$B$21:$J$21</c:f>
              <c:numCache>
                <c:formatCode>0.00</c:formatCode>
                <c:ptCount val="9"/>
                <c:pt idx="0">
                  <c:v>56.652129715337864</c:v>
                </c:pt>
                <c:pt idx="1">
                  <c:v>65.95024661358795</c:v>
                </c:pt>
                <c:pt idx="2">
                  <c:v>53.930914931607305</c:v>
                </c:pt>
                <c:pt idx="3">
                  <c:v>84.785468516835763</c:v>
                </c:pt>
                <c:pt idx="4">
                  <c:v>96.111567416083801</c:v>
                </c:pt>
                <c:pt idx="5">
                  <c:v>81.741860039750591</c:v>
                </c:pt>
                <c:pt idx="6">
                  <c:v>95.191002247563389</c:v>
                </c:pt>
                <c:pt idx="7">
                  <c:v>84.751847633396807</c:v>
                </c:pt>
                <c:pt idx="8">
                  <c:v>84.690531400966179</c:v>
                </c:pt>
              </c:numCache>
            </c:numRef>
          </c:val>
        </c:ser>
        <c:ser>
          <c:idx val="1"/>
          <c:order val="1"/>
          <c:tx>
            <c:strRef>
              <c:f>'IIT w 40-49'!$A$22</c:f>
              <c:strCache>
                <c:ptCount val="1"/>
                <c:pt idx="0">
                  <c:v>SITC 42</c:v>
                </c:pt>
              </c:strCache>
            </c:strRef>
          </c:tx>
          <c:marker>
            <c:symbol val="none"/>
          </c:marker>
          <c:cat>
            <c:numRef>
              <c:f>'IIT w 40-49'!$B$20:$J$20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40-49'!$B$22:$J$22</c:f>
              <c:numCache>
                <c:formatCode>0.00</c:formatCode>
                <c:ptCount val="9"/>
                <c:pt idx="0">
                  <c:v>23.262279535303232</c:v>
                </c:pt>
                <c:pt idx="1">
                  <c:v>32.349635233622294</c:v>
                </c:pt>
                <c:pt idx="2">
                  <c:v>39.415562332874408</c:v>
                </c:pt>
                <c:pt idx="3">
                  <c:v>57.278298792421175</c:v>
                </c:pt>
                <c:pt idx="4">
                  <c:v>50.358801305942023</c:v>
                </c:pt>
                <c:pt idx="5">
                  <c:v>50.595504458257821</c:v>
                </c:pt>
                <c:pt idx="6">
                  <c:v>37.593863096423938</c:v>
                </c:pt>
                <c:pt idx="7">
                  <c:v>59.089158814330709</c:v>
                </c:pt>
                <c:pt idx="8">
                  <c:v>80.458827574835411</c:v>
                </c:pt>
              </c:numCache>
            </c:numRef>
          </c:val>
        </c:ser>
        <c:ser>
          <c:idx val="2"/>
          <c:order val="2"/>
          <c:tx>
            <c:strRef>
              <c:f>'IIT w 40-49'!$A$23</c:f>
              <c:strCache>
                <c:ptCount val="1"/>
                <c:pt idx="0">
                  <c:v>SITC 43</c:v>
                </c:pt>
              </c:strCache>
            </c:strRef>
          </c:tx>
          <c:marker>
            <c:symbol val="none"/>
          </c:marker>
          <c:cat>
            <c:numRef>
              <c:f>'IIT w 40-49'!$B$20:$J$20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40-49'!$B$23:$J$23</c:f>
              <c:numCache>
                <c:formatCode>0.00</c:formatCode>
                <c:ptCount val="9"/>
                <c:pt idx="0">
                  <c:v>90.401893554765394</c:v>
                </c:pt>
                <c:pt idx="1">
                  <c:v>92.962032432568648</c:v>
                </c:pt>
                <c:pt idx="2">
                  <c:v>82.114587736410343</c:v>
                </c:pt>
                <c:pt idx="3">
                  <c:v>87.434864277277384</c:v>
                </c:pt>
                <c:pt idx="4">
                  <c:v>77.391528820696408</c:v>
                </c:pt>
                <c:pt idx="5">
                  <c:v>77.74310502243145</c:v>
                </c:pt>
                <c:pt idx="6">
                  <c:v>97.881429338321354</c:v>
                </c:pt>
                <c:pt idx="7">
                  <c:v>89.731559116954486</c:v>
                </c:pt>
                <c:pt idx="8">
                  <c:v>73.833272776576194</c:v>
                </c:pt>
              </c:numCache>
            </c:numRef>
          </c:val>
        </c:ser>
        <c:marker val="1"/>
        <c:axId val="92236032"/>
        <c:axId val="92246016"/>
      </c:lineChart>
      <c:catAx>
        <c:axId val="92236032"/>
        <c:scaling>
          <c:orientation val="minMax"/>
        </c:scaling>
        <c:axPos val="b"/>
        <c:numFmt formatCode="0" sourceLinked="1"/>
        <c:tickLblPos val="nextTo"/>
        <c:crossAx val="92246016"/>
        <c:crosses val="autoZero"/>
        <c:auto val="1"/>
        <c:lblAlgn val="ctr"/>
        <c:lblOffset val="100"/>
      </c:catAx>
      <c:valAx>
        <c:axId val="92246016"/>
        <c:scaling>
          <c:orientation val="minMax"/>
        </c:scaling>
        <c:axPos val="l"/>
        <c:majorGridlines/>
        <c:numFmt formatCode="0.00" sourceLinked="1"/>
        <c:tickLblPos val="nextTo"/>
        <c:crossAx val="92236032"/>
        <c:crosses val="autoZero"/>
        <c:crossBetween val="between"/>
      </c:valAx>
    </c:plotArea>
    <c:legend>
      <c:legendPos val="b"/>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600" b="0" i="0" baseline="0" dirty="0">
                <a:latin typeface="Times New Roman" pitchFamily="18" charset="0"/>
                <a:cs typeface="Times New Roman" pitchFamily="18" charset="0"/>
              </a:rPr>
              <a:t>Thailand </a:t>
            </a:r>
            <a:r>
              <a:rPr lang="en-US" sz="1600" b="0" i="0" baseline="0" dirty="0" smtClean="0">
                <a:latin typeface="Times New Roman" pitchFamily="18" charset="0"/>
                <a:cs typeface="Times New Roman" pitchFamily="18" charset="0"/>
              </a:rPr>
              <a:t>IIT-Global market </a:t>
            </a:r>
            <a:r>
              <a:rPr lang="en-US" sz="1600" b="0" i="0" baseline="0" dirty="0">
                <a:latin typeface="Times New Roman" pitchFamily="18" charset="0"/>
                <a:cs typeface="Times New Roman" pitchFamily="18" charset="0"/>
              </a:rPr>
              <a:t>in Chemicals and related products, </a:t>
            </a:r>
            <a:r>
              <a:rPr lang="en-US" sz="1600" b="0" i="0" baseline="0" dirty="0" err="1">
                <a:latin typeface="Times New Roman" pitchFamily="18" charset="0"/>
                <a:cs typeface="Times New Roman" pitchFamily="18" charset="0"/>
              </a:rPr>
              <a:t>n.e.s</a:t>
            </a:r>
            <a:r>
              <a:rPr lang="en-US" sz="1600" b="0" i="0" baseline="0" dirty="0">
                <a:latin typeface="Times New Roman" pitchFamily="18" charset="0"/>
                <a:cs typeface="Times New Roman" pitchFamily="18" charset="0"/>
              </a:rPr>
              <a:t>. sector (SITC 51-59) 2007-2015</a:t>
            </a:r>
            <a:endParaRPr lang="th-TH" sz="1600" b="0" i="0" baseline="0" dirty="0">
              <a:latin typeface="Times New Roman" pitchFamily="18" charset="0"/>
            </a:endParaRPr>
          </a:p>
        </c:rich>
      </c:tx>
      <c:layout/>
    </c:title>
    <c:plotArea>
      <c:layout/>
      <c:lineChart>
        <c:grouping val="standard"/>
        <c:ser>
          <c:idx val="0"/>
          <c:order val="0"/>
          <c:tx>
            <c:strRef>
              <c:f>'IIT w 50-59'!$A$30</c:f>
              <c:strCache>
                <c:ptCount val="1"/>
                <c:pt idx="0">
                  <c:v>SITC 51</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50-59'!$B$30:$J$30</c:f>
              <c:numCache>
                <c:formatCode>0.00</c:formatCode>
                <c:ptCount val="9"/>
                <c:pt idx="0">
                  <c:v>83.890805551530491</c:v>
                </c:pt>
                <c:pt idx="1">
                  <c:v>79.972551925238221</c:v>
                </c:pt>
                <c:pt idx="2">
                  <c:v>99.831943323493093</c:v>
                </c:pt>
                <c:pt idx="3">
                  <c:v>92.208723988983394</c:v>
                </c:pt>
                <c:pt idx="4">
                  <c:v>94.811323662190034</c:v>
                </c:pt>
                <c:pt idx="5">
                  <c:v>86.331636472906951</c:v>
                </c:pt>
                <c:pt idx="6">
                  <c:v>81.648256129985668</c:v>
                </c:pt>
                <c:pt idx="7">
                  <c:v>88.061772347696575</c:v>
                </c:pt>
                <c:pt idx="8">
                  <c:v>95.183593426826619</c:v>
                </c:pt>
              </c:numCache>
            </c:numRef>
          </c:val>
        </c:ser>
        <c:ser>
          <c:idx val="1"/>
          <c:order val="1"/>
          <c:tx>
            <c:strRef>
              <c:f>'IIT w 50-59'!$A$31</c:f>
              <c:strCache>
                <c:ptCount val="1"/>
                <c:pt idx="0">
                  <c:v>SITC 52</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50-59'!$B$31:$J$31</c:f>
              <c:numCache>
                <c:formatCode>0.00</c:formatCode>
                <c:ptCount val="9"/>
                <c:pt idx="0">
                  <c:v>42.41022643704666</c:v>
                </c:pt>
                <c:pt idx="1">
                  <c:v>39.843413414111936</c:v>
                </c:pt>
                <c:pt idx="2">
                  <c:v>53.973422260851599</c:v>
                </c:pt>
                <c:pt idx="3">
                  <c:v>53.005829647470811</c:v>
                </c:pt>
                <c:pt idx="4">
                  <c:v>58.400959540097226</c:v>
                </c:pt>
                <c:pt idx="5">
                  <c:v>55.939283343234365</c:v>
                </c:pt>
                <c:pt idx="6">
                  <c:v>56.840226851501093</c:v>
                </c:pt>
                <c:pt idx="7">
                  <c:v>58.24303660142315</c:v>
                </c:pt>
                <c:pt idx="8">
                  <c:v>49.876986473344587</c:v>
                </c:pt>
              </c:numCache>
            </c:numRef>
          </c:val>
        </c:ser>
        <c:ser>
          <c:idx val="2"/>
          <c:order val="2"/>
          <c:tx>
            <c:strRef>
              <c:f>'IIT w 50-59'!$A$32</c:f>
              <c:strCache>
                <c:ptCount val="1"/>
                <c:pt idx="0">
                  <c:v>SITC 53</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50-59'!$B$32:$J$32</c:f>
              <c:numCache>
                <c:formatCode>0.00</c:formatCode>
                <c:ptCount val="9"/>
                <c:pt idx="0">
                  <c:v>54.262294426922651</c:v>
                </c:pt>
                <c:pt idx="1">
                  <c:v>53.45820325248264</c:v>
                </c:pt>
                <c:pt idx="2">
                  <c:v>55.870855839562175</c:v>
                </c:pt>
                <c:pt idx="3">
                  <c:v>48.8651044053302</c:v>
                </c:pt>
                <c:pt idx="4">
                  <c:v>49.118534883906541</c:v>
                </c:pt>
                <c:pt idx="5">
                  <c:v>55.579485333646879</c:v>
                </c:pt>
                <c:pt idx="6">
                  <c:v>58.604361987395571</c:v>
                </c:pt>
                <c:pt idx="7">
                  <c:v>60.697056584322972</c:v>
                </c:pt>
                <c:pt idx="8">
                  <c:v>63.040136396477372</c:v>
                </c:pt>
              </c:numCache>
            </c:numRef>
          </c:val>
        </c:ser>
        <c:ser>
          <c:idx val="3"/>
          <c:order val="3"/>
          <c:tx>
            <c:strRef>
              <c:f>'IIT w 50-59'!$A$33</c:f>
              <c:strCache>
                <c:ptCount val="1"/>
                <c:pt idx="0">
                  <c:v>SITC 54</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50-59'!$B$33:$J$33</c:f>
              <c:numCache>
                <c:formatCode>0.00</c:formatCode>
                <c:ptCount val="9"/>
                <c:pt idx="0">
                  <c:v>37.159305617877578</c:v>
                </c:pt>
                <c:pt idx="1">
                  <c:v>36.270413567928102</c:v>
                </c:pt>
                <c:pt idx="2">
                  <c:v>32.198397864038306</c:v>
                </c:pt>
                <c:pt idx="3">
                  <c:v>30.98045229896135</c:v>
                </c:pt>
                <c:pt idx="4">
                  <c:v>32.369886089279284</c:v>
                </c:pt>
                <c:pt idx="5">
                  <c:v>34.643004082283454</c:v>
                </c:pt>
                <c:pt idx="6">
                  <c:v>36.330031554941208</c:v>
                </c:pt>
                <c:pt idx="7">
                  <c:v>34.771937636295711</c:v>
                </c:pt>
                <c:pt idx="8">
                  <c:v>34.842103999733325</c:v>
                </c:pt>
              </c:numCache>
            </c:numRef>
          </c:val>
        </c:ser>
        <c:ser>
          <c:idx val="4"/>
          <c:order val="4"/>
          <c:tx>
            <c:strRef>
              <c:f>'IIT w 50-59'!$A$34</c:f>
              <c:strCache>
                <c:ptCount val="1"/>
                <c:pt idx="0">
                  <c:v>SITC 55</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50-59'!$B$34:$J$34</c:f>
              <c:numCache>
                <c:formatCode>0.00</c:formatCode>
                <c:ptCount val="9"/>
                <c:pt idx="0">
                  <c:v>79.520624868895524</c:v>
                </c:pt>
                <c:pt idx="1">
                  <c:v>81.261683810539409</c:v>
                </c:pt>
                <c:pt idx="2">
                  <c:v>76.912386285620769</c:v>
                </c:pt>
                <c:pt idx="3">
                  <c:v>73.624837199028093</c:v>
                </c:pt>
                <c:pt idx="4">
                  <c:v>75.223258995815712</c:v>
                </c:pt>
                <c:pt idx="5">
                  <c:v>76.524983606940097</c:v>
                </c:pt>
                <c:pt idx="6">
                  <c:v>81.046910931674972</c:v>
                </c:pt>
                <c:pt idx="7">
                  <c:v>82.719674856260085</c:v>
                </c:pt>
                <c:pt idx="8">
                  <c:v>89.428736676153719</c:v>
                </c:pt>
              </c:numCache>
            </c:numRef>
          </c:val>
        </c:ser>
        <c:ser>
          <c:idx val="5"/>
          <c:order val="5"/>
          <c:tx>
            <c:strRef>
              <c:f>'IIT w 50-59'!$A$35</c:f>
              <c:strCache>
                <c:ptCount val="1"/>
                <c:pt idx="0">
                  <c:v>SITC 56</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50-59'!$B$35:$J$35</c:f>
              <c:numCache>
                <c:formatCode>0.00</c:formatCode>
                <c:ptCount val="9"/>
                <c:pt idx="0">
                  <c:v>7.8778470790486281</c:v>
                </c:pt>
                <c:pt idx="1">
                  <c:v>8.2335686909256633</c:v>
                </c:pt>
                <c:pt idx="2">
                  <c:v>11.772381729821168</c:v>
                </c:pt>
                <c:pt idx="3">
                  <c:v>7.4262387845786559</c:v>
                </c:pt>
                <c:pt idx="4">
                  <c:v>8.7865546165314967</c:v>
                </c:pt>
                <c:pt idx="5">
                  <c:v>9.3566057635544926</c:v>
                </c:pt>
                <c:pt idx="6">
                  <c:v>9.0015542990144048</c:v>
                </c:pt>
                <c:pt idx="7">
                  <c:v>13.168880928353945</c:v>
                </c:pt>
                <c:pt idx="8">
                  <c:v>13.682546910858486</c:v>
                </c:pt>
              </c:numCache>
            </c:numRef>
          </c:val>
        </c:ser>
        <c:ser>
          <c:idx val="6"/>
          <c:order val="6"/>
          <c:tx>
            <c:strRef>
              <c:f>'IIT w 50-59'!$A$36</c:f>
              <c:strCache>
                <c:ptCount val="1"/>
                <c:pt idx="0">
                  <c:v>SITC 57</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50-59'!$B$36:$J$36</c:f>
              <c:numCache>
                <c:formatCode>0.00</c:formatCode>
                <c:ptCount val="9"/>
                <c:pt idx="0">
                  <c:v>97.318921449632867</c:v>
                </c:pt>
                <c:pt idx="1">
                  <c:v>79.236487336598216</c:v>
                </c:pt>
                <c:pt idx="2">
                  <c:v>99.100652305491238</c:v>
                </c:pt>
                <c:pt idx="3">
                  <c:v>96.312525730547094</c:v>
                </c:pt>
                <c:pt idx="4">
                  <c:v>11.705198543935612</c:v>
                </c:pt>
                <c:pt idx="5">
                  <c:v>12.532920438351303</c:v>
                </c:pt>
                <c:pt idx="6">
                  <c:v>14.341388904936268</c:v>
                </c:pt>
                <c:pt idx="7">
                  <c:v>23.138027706612831</c:v>
                </c:pt>
                <c:pt idx="8">
                  <c:v>25.918614135420256</c:v>
                </c:pt>
              </c:numCache>
            </c:numRef>
          </c:val>
        </c:ser>
        <c:ser>
          <c:idx val="7"/>
          <c:order val="7"/>
          <c:tx>
            <c:strRef>
              <c:f>'IIT w 50-59'!$A$37</c:f>
              <c:strCache>
                <c:ptCount val="1"/>
                <c:pt idx="0">
                  <c:v>SITC 58</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50-59'!$B$37:$J$37</c:f>
              <c:numCache>
                <c:formatCode>0.00</c:formatCode>
                <c:ptCount val="9"/>
                <c:pt idx="0">
                  <c:v>69.235430968492778</c:v>
                </c:pt>
                <c:pt idx="1">
                  <c:v>73.369685996984217</c:v>
                </c:pt>
                <c:pt idx="2">
                  <c:v>69.488947633783795</c:v>
                </c:pt>
                <c:pt idx="3">
                  <c:v>71.242500724580353</c:v>
                </c:pt>
                <c:pt idx="4">
                  <c:v>67.700547677640486</c:v>
                </c:pt>
                <c:pt idx="5">
                  <c:v>74.28753762796498</c:v>
                </c:pt>
                <c:pt idx="6">
                  <c:v>70.049918778948125</c:v>
                </c:pt>
                <c:pt idx="7">
                  <c:v>66.252135441190305</c:v>
                </c:pt>
                <c:pt idx="8">
                  <c:v>68.682762743542966</c:v>
                </c:pt>
              </c:numCache>
            </c:numRef>
          </c:val>
        </c:ser>
        <c:ser>
          <c:idx val="8"/>
          <c:order val="8"/>
          <c:tx>
            <c:strRef>
              <c:f>'IIT w 50-59'!$A$38</c:f>
              <c:strCache>
                <c:ptCount val="1"/>
                <c:pt idx="0">
                  <c:v>SITC 59</c:v>
                </c:pt>
              </c:strCache>
            </c:strRef>
          </c:tx>
          <c:marker>
            <c:symbol val="none"/>
          </c:marker>
          <c:cat>
            <c:numRef>
              <c:f>'IIT w 50-59'!$B$29:$J$29</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50-59'!$B$38:$J$38</c:f>
              <c:numCache>
                <c:formatCode>0.00</c:formatCode>
                <c:ptCount val="9"/>
                <c:pt idx="0">
                  <c:v>97.948279300628954</c:v>
                </c:pt>
                <c:pt idx="1">
                  <c:v>88.362052507937577</c:v>
                </c:pt>
                <c:pt idx="2">
                  <c:v>91.427880596294926</c:v>
                </c:pt>
                <c:pt idx="3">
                  <c:v>91.373754413250097</c:v>
                </c:pt>
                <c:pt idx="4">
                  <c:v>85.905862583289789</c:v>
                </c:pt>
                <c:pt idx="5">
                  <c:v>87.904130716212563</c:v>
                </c:pt>
                <c:pt idx="6">
                  <c:v>89.529868152502374</c:v>
                </c:pt>
                <c:pt idx="7">
                  <c:v>93.831052755488443</c:v>
                </c:pt>
                <c:pt idx="8">
                  <c:v>92.377538242181728</c:v>
                </c:pt>
              </c:numCache>
            </c:numRef>
          </c:val>
        </c:ser>
        <c:marker val="1"/>
        <c:axId val="92284800"/>
        <c:axId val="92286336"/>
      </c:lineChart>
      <c:catAx>
        <c:axId val="92284800"/>
        <c:scaling>
          <c:orientation val="minMax"/>
        </c:scaling>
        <c:axPos val="b"/>
        <c:numFmt formatCode="0" sourceLinked="1"/>
        <c:tickLblPos val="nextTo"/>
        <c:crossAx val="92286336"/>
        <c:crosses val="autoZero"/>
        <c:auto val="1"/>
        <c:lblAlgn val="ctr"/>
        <c:lblOffset val="100"/>
      </c:catAx>
      <c:valAx>
        <c:axId val="92286336"/>
        <c:scaling>
          <c:orientation val="minMax"/>
        </c:scaling>
        <c:axPos val="l"/>
        <c:majorGridlines/>
        <c:numFmt formatCode="0.00" sourceLinked="1"/>
        <c:tickLblPos val="nextTo"/>
        <c:crossAx val="92284800"/>
        <c:crosses val="autoZero"/>
        <c:crossBetween val="between"/>
      </c:valAx>
    </c:plotArea>
    <c:legend>
      <c:legendPos val="b"/>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th-TH"/>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baseline="0" dirty="0">
                <a:latin typeface="Times New Roman" pitchFamily="18" charset="0"/>
                <a:cs typeface="Times New Roman" pitchFamily="18" charset="0"/>
              </a:rPr>
              <a:t>Thailand </a:t>
            </a:r>
            <a:r>
              <a:rPr lang="en-US" sz="1400" b="0" i="0" baseline="0" dirty="0" smtClean="0">
                <a:latin typeface="Times New Roman" pitchFamily="18" charset="0"/>
                <a:cs typeface="Times New Roman" pitchFamily="18" charset="0"/>
              </a:rPr>
              <a:t>IIT-Global market </a:t>
            </a:r>
            <a:r>
              <a:rPr lang="en-US" sz="1400" b="0" i="0" baseline="0" dirty="0">
                <a:latin typeface="Times New Roman" pitchFamily="18" charset="0"/>
                <a:cs typeface="Times New Roman" pitchFamily="18" charset="0"/>
              </a:rPr>
              <a:t>in </a:t>
            </a:r>
            <a:r>
              <a:rPr lang="en-US" sz="1400" b="0" i="0" u="none" strike="noStrike" baseline="0" dirty="0">
                <a:latin typeface="Times New Roman" pitchFamily="18" charset="0"/>
                <a:cs typeface="Times New Roman" pitchFamily="18" charset="0"/>
              </a:rPr>
              <a:t>Manufactured goods classified chiefly by material </a:t>
            </a:r>
            <a:r>
              <a:rPr lang="en-US" sz="1400" b="0" i="0" baseline="0" dirty="0">
                <a:latin typeface="Times New Roman" pitchFamily="18" charset="0"/>
                <a:cs typeface="Times New Roman" pitchFamily="18" charset="0"/>
              </a:rPr>
              <a:t>sector (SITC 61-69) 2007-2015</a:t>
            </a:r>
            <a:endParaRPr lang="th-TH" sz="1400" b="0" i="0" baseline="0" dirty="0">
              <a:latin typeface="Times New Roman" pitchFamily="18" charset="0"/>
            </a:endParaRPr>
          </a:p>
        </c:rich>
      </c:tx>
      <c:layout/>
      <c:spPr>
        <a:noFill/>
        <a:ln>
          <a:noFill/>
        </a:ln>
        <a:effectLst/>
      </c:spPr>
    </c:title>
    <c:plotArea>
      <c:layout/>
      <c:lineChart>
        <c:grouping val="standard"/>
        <c:ser>
          <c:idx val="0"/>
          <c:order val="0"/>
          <c:tx>
            <c:strRef>
              <c:f>'IIT w 60-69'!$B$2</c:f>
              <c:strCache>
                <c:ptCount val="1"/>
                <c:pt idx="0">
                  <c:v>SITC 61</c:v>
                </c:pt>
              </c:strCache>
            </c:strRef>
          </c:tx>
          <c:spPr>
            <a:ln w="28575" cap="rnd">
              <a:solidFill>
                <a:schemeClr val="accent1"/>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60-69'!$C$2:$M$2</c:f>
              <c:numCache>
                <c:formatCode>0.00</c:formatCode>
                <c:ptCount val="11"/>
                <c:pt idx="0">
                  <c:v>87.834807775375651</c:v>
                </c:pt>
                <c:pt idx="1">
                  <c:v>90.21698196308715</c:v>
                </c:pt>
                <c:pt idx="2">
                  <c:v>94.030938344886039</c:v>
                </c:pt>
                <c:pt idx="3">
                  <c:v>89.727694809979425</c:v>
                </c:pt>
                <c:pt idx="4">
                  <c:v>90.936434142291361</c:v>
                </c:pt>
                <c:pt idx="5">
                  <c:v>91.785787564114145</c:v>
                </c:pt>
                <c:pt idx="6">
                  <c:v>91.841402453094275</c:v>
                </c:pt>
                <c:pt idx="7">
                  <c:v>87.227277294540656</c:v>
                </c:pt>
                <c:pt idx="8">
                  <c:v>91.005876965205786</c:v>
                </c:pt>
                <c:pt idx="9">
                  <c:v>93.035388580556983</c:v>
                </c:pt>
                <c:pt idx="10">
                  <c:v>88.406975388194084</c:v>
                </c:pt>
              </c:numCache>
            </c:numRef>
          </c:val>
        </c:ser>
        <c:ser>
          <c:idx val="1"/>
          <c:order val="1"/>
          <c:tx>
            <c:strRef>
              <c:f>'IIT w 60-69'!$B$3</c:f>
              <c:strCache>
                <c:ptCount val="1"/>
                <c:pt idx="0">
                  <c:v>SITC 62</c:v>
                </c:pt>
              </c:strCache>
            </c:strRef>
          </c:tx>
          <c:spPr>
            <a:ln w="28575" cap="rnd">
              <a:solidFill>
                <a:schemeClr val="accent2"/>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60-69'!$C$3:$M$3</c:f>
              <c:numCache>
                <c:formatCode>0.00</c:formatCode>
                <c:ptCount val="11"/>
                <c:pt idx="0">
                  <c:v>48.339765053966666</c:v>
                </c:pt>
                <c:pt idx="1">
                  <c:v>42.494526228578792</c:v>
                </c:pt>
                <c:pt idx="2">
                  <c:v>41.078981609211851</c:v>
                </c:pt>
                <c:pt idx="3">
                  <c:v>36.350893973784437</c:v>
                </c:pt>
                <c:pt idx="4">
                  <c:v>31.006122793985867</c:v>
                </c:pt>
                <c:pt idx="5">
                  <c:v>30.607266039089065</c:v>
                </c:pt>
                <c:pt idx="6">
                  <c:v>27.499108674495254</c:v>
                </c:pt>
                <c:pt idx="7">
                  <c:v>33.057376348370703</c:v>
                </c:pt>
                <c:pt idx="8">
                  <c:v>30.824978747856292</c:v>
                </c:pt>
                <c:pt idx="9">
                  <c:v>30.494677591926987</c:v>
                </c:pt>
                <c:pt idx="10">
                  <c:v>33.456214075267596</c:v>
                </c:pt>
              </c:numCache>
            </c:numRef>
          </c:val>
        </c:ser>
        <c:ser>
          <c:idx val="2"/>
          <c:order val="2"/>
          <c:tx>
            <c:strRef>
              <c:f>'IIT w 60-69'!$B$4</c:f>
              <c:strCache>
                <c:ptCount val="1"/>
                <c:pt idx="0">
                  <c:v>SITC 63</c:v>
                </c:pt>
              </c:strCache>
            </c:strRef>
          </c:tx>
          <c:spPr>
            <a:ln w="28575" cap="rnd">
              <a:solidFill>
                <a:schemeClr val="accent3"/>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60-69'!$C$4:$M$4</c:f>
              <c:numCache>
                <c:formatCode>0.00</c:formatCode>
                <c:ptCount val="11"/>
                <c:pt idx="0">
                  <c:v>34.035393522886061</c:v>
                </c:pt>
                <c:pt idx="1">
                  <c:v>37.46714319700002</c:v>
                </c:pt>
                <c:pt idx="2">
                  <c:v>26.583976002626542</c:v>
                </c:pt>
                <c:pt idx="3">
                  <c:v>30.659214927131039</c:v>
                </c:pt>
                <c:pt idx="4">
                  <c:v>33.377106652656451</c:v>
                </c:pt>
                <c:pt idx="5">
                  <c:v>51.769274102552252</c:v>
                </c:pt>
                <c:pt idx="6">
                  <c:v>62.570443046947453</c:v>
                </c:pt>
                <c:pt idx="7">
                  <c:v>55.939789070765542</c:v>
                </c:pt>
                <c:pt idx="8">
                  <c:v>58.186897420791738</c:v>
                </c:pt>
                <c:pt idx="9">
                  <c:v>55.736170814784039</c:v>
                </c:pt>
                <c:pt idx="10">
                  <c:v>64.599757471157872</c:v>
                </c:pt>
              </c:numCache>
            </c:numRef>
          </c:val>
        </c:ser>
        <c:ser>
          <c:idx val="3"/>
          <c:order val="3"/>
          <c:tx>
            <c:strRef>
              <c:f>'IIT w 60-69'!$B$5</c:f>
              <c:strCache>
                <c:ptCount val="1"/>
                <c:pt idx="0">
                  <c:v>SITC 64</c:v>
                </c:pt>
              </c:strCache>
            </c:strRef>
          </c:tx>
          <c:spPr>
            <a:ln w="28575" cap="rnd">
              <a:solidFill>
                <a:schemeClr val="accent4"/>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60-69'!$C$5:$M$5</c:f>
              <c:numCache>
                <c:formatCode>0.00</c:formatCode>
                <c:ptCount val="11"/>
                <c:pt idx="0">
                  <c:v>89.857289726615562</c:v>
                </c:pt>
                <c:pt idx="1">
                  <c:v>82.62357735696358</c:v>
                </c:pt>
                <c:pt idx="2">
                  <c:v>81.291304867689618</c:v>
                </c:pt>
                <c:pt idx="3">
                  <c:v>89.064780158319891</c:v>
                </c:pt>
                <c:pt idx="4">
                  <c:v>84.803628127230269</c:v>
                </c:pt>
                <c:pt idx="5">
                  <c:v>90.07598953445553</c:v>
                </c:pt>
                <c:pt idx="6">
                  <c:v>63.843309416152636</c:v>
                </c:pt>
                <c:pt idx="7">
                  <c:v>90.269925741329274</c:v>
                </c:pt>
                <c:pt idx="8">
                  <c:v>89.119709981473733</c:v>
                </c:pt>
                <c:pt idx="9">
                  <c:v>87.391136881376113</c:v>
                </c:pt>
                <c:pt idx="10">
                  <c:v>88.315582065293441</c:v>
                </c:pt>
              </c:numCache>
            </c:numRef>
          </c:val>
        </c:ser>
        <c:ser>
          <c:idx val="4"/>
          <c:order val="4"/>
          <c:tx>
            <c:strRef>
              <c:f>'IIT w 60-69'!$B$6</c:f>
              <c:strCache>
                <c:ptCount val="1"/>
                <c:pt idx="0">
                  <c:v>SITC 65</c:v>
                </c:pt>
              </c:strCache>
            </c:strRef>
          </c:tx>
          <c:spPr>
            <a:ln w="28575" cap="rnd">
              <a:solidFill>
                <a:schemeClr val="accent5"/>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60-69'!$C$6:$M$6</c:f>
              <c:numCache>
                <c:formatCode>0.00</c:formatCode>
                <c:ptCount val="11"/>
                <c:pt idx="0">
                  <c:v>76.16672153571335</c:v>
                </c:pt>
                <c:pt idx="1">
                  <c:v>78.192705340911616</c:v>
                </c:pt>
                <c:pt idx="2">
                  <c:v>77.663500698776915</c:v>
                </c:pt>
                <c:pt idx="3">
                  <c:v>79.248549146406972</c:v>
                </c:pt>
                <c:pt idx="4">
                  <c:v>70.636792411783375</c:v>
                </c:pt>
                <c:pt idx="5">
                  <c:v>78.932808147011173</c:v>
                </c:pt>
                <c:pt idx="6">
                  <c:v>84.437878763747804</c:v>
                </c:pt>
                <c:pt idx="7">
                  <c:v>95.9640627165072</c:v>
                </c:pt>
                <c:pt idx="8">
                  <c:v>88.271373103002787</c:v>
                </c:pt>
                <c:pt idx="9">
                  <c:v>87.049381233140537</c:v>
                </c:pt>
                <c:pt idx="10">
                  <c:v>84.205317041631517</c:v>
                </c:pt>
              </c:numCache>
            </c:numRef>
          </c:val>
        </c:ser>
        <c:ser>
          <c:idx val="5"/>
          <c:order val="5"/>
          <c:tx>
            <c:strRef>
              <c:f>'IIT w 60-69'!$B$7</c:f>
              <c:strCache>
                <c:ptCount val="1"/>
                <c:pt idx="0">
                  <c:v>SITC 66</c:v>
                </c:pt>
              </c:strCache>
            </c:strRef>
          </c:tx>
          <c:spPr>
            <a:ln w="28575" cap="rnd">
              <a:solidFill>
                <a:schemeClr val="accent6"/>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60-69'!$C$7:$M$7</c:f>
              <c:numCache>
                <c:formatCode>0.00</c:formatCode>
                <c:ptCount val="11"/>
                <c:pt idx="0">
                  <c:v>84.707574100298416</c:v>
                </c:pt>
                <c:pt idx="1">
                  <c:v>81.317476466265532</c:v>
                </c:pt>
                <c:pt idx="2">
                  <c:v>83.851950769287953</c:v>
                </c:pt>
                <c:pt idx="3">
                  <c:v>85.087971080584524</c:v>
                </c:pt>
                <c:pt idx="4">
                  <c:v>78.952033823498795</c:v>
                </c:pt>
                <c:pt idx="5">
                  <c:v>81.177274197628918</c:v>
                </c:pt>
                <c:pt idx="6">
                  <c:v>93.632450560045015</c:v>
                </c:pt>
                <c:pt idx="7">
                  <c:v>83.483387589899564</c:v>
                </c:pt>
                <c:pt idx="8">
                  <c:v>85.771138575427358</c:v>
                </c:pt>
                <c:pt idx="9">
                  <c:v>74.571907763853901</c:v>
                </c:pt>
                <c:pt idx="10">
                  <c:v>73.226078975297554</c:v>
                </c:pt>
              </c:numCache>
            </c:numRef>
          </c:val>
        </c:ser>
        <c:ser>
          <c:idx val="6"/>
          <c:order val="6"/>
          <c:tx>
            <c:strRef>
              <c:f>'IIT w 60-69'!$B$8</c:f>
              <c:strCache>
                <c:ptCount val="1"/>
                <c:pt idx="0">
                  <c:v>SITC 67</c:v>
                </c:pt>
              </c:strCache>
            </c:strRef>
          </c:tx>
          <c:spPr>
            <a:ln w="28575" cap="rnd">
              <a:solidFill>
                <a:schemeClr val="accent1">
                  <a:lumMod val="60000"/>
                </a:schemeClr>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60-69'!$C$8:$M$8</c:f>
              <c:numCache>
                <c:formatCode>0.00</c:formatCode>
                <c:ptCount val="11"/>
                <c:pt idx="0">
                  <c:v>34.91484372322509</c:v>
                </c:pt>
                <c:pt idx="1">
                  <c:v>39.743354368348704</c:v>
                </c:pt>
                <c:pt idx="2">
                  <c:v>38.802909989992742</c:v>
                </c:pt>
                <c:pt idx="3">
                  <c:v>37.194169926909112</c:v>
                </c:pt>
                <c:pt idx="4">
                  <c:v>39.911366493472947</c:v>
                </c:pt>
                <c:pt idx="5">
                  <c:v>27.578026304153081</c:v>
                </c:pt>
                <c:pt idx="6">
                  <c:v>28.252754813602131</c:v>
                </c:pt>
                <c:pt idx="7">
                  <c:v>39.194677323480512</c:v>
                </c:pt>
                <c:pt idx="8">
                  <c:v>32.364660042955173</c:v>
                </c:pt>
                <c:pt idx="9">
                  <c:v>26.17895673789419</c:v>
                </c:pt>
                <c:pt idx="10">
                  <c:v>25.617905730454449</c:v>
                </c:pt>
              </c:numCache>
            </c:numRef>
          </c:val>
        </c:ser>
        <c:ser>
          <c:idx val="7"/>
          <c:order val="7"/>
          <c:tx>
            <c:strRef>
              <c:f>'IIT w 60-69'!$B$9</c:f>
              <c:strCache>
                <c:ptCount val="1"/>
                <c:pt idx="0">
                  <c:v>SITC 68</c:v>
                </c:pt>
              </c:strCache>
            </c:strRef>
          </c:tx>
          <c:spPr>
            <a:ln w="28575" cap="rnd">
              <a:solidFill>
                <a:schemeClr val="accent2">
                  <a:lumMod val="60000"/>
                </a:schemeClr>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60-69'!$C$9:$M$9</c:f>
              <c:numCache>
                <c:formatCode>0.00</c:formatCode>
                <c:ptCount val="11"/>
                <c:pt idx="0">
                  <c:v>29.91034560329139</c:v>
                </c:pt>
                <c:pt idx="1">
                  <c:v>34.392366928705542</c:v>
                </c:pt>
                <c:pt idx="2">
                  <c:v>36.613618330691565</c:v>
                </c:pt>
                <c:pt idx="3">
                  <c:v>35.844868396969211</c:v>
                </c:pt>
                <c:pt idx="4">
                  <c:v>36.160832160244269</c:v>
                </c:pt>
                <c:pt idx="5">
                  <c:v>35.212292878768871</c:v>
                </c:pt>
                <c:pt idx="6">
                  <c:v>36.264174664141478</c:v>
                </c:pt>
                <c:pt idx="7">
                  <c:v>35.620634755191801</c:v>
                </c:pt>
                <c:pt idx="8">
                  <c:v>37.328465563475909</c:v>
                </c:pt>
                <c:pt idx="9">
                  <c:v>38.809514098540319</c:v>
                </c:pt>
                <c:pt idx="10">
                  <c:v>35.532516052079075</c:v>
                </c:pt>
              </c:numCache>
            </c:numRef>
          </c:val>
        </c:ser>
        <c:ser>
          <c:idx val="8"/>
          <c:order val="8"/>
          <c:tx>
            <c:strRef>
              <c:f>'IIT w 60-69'!$B$10</c:f>
              <c:strCache>
                <c:ptCount val="1"/>
                <c:pt idx="0">
                  <c:v>SITC 69</c:v>
                </c:pt>
              </c:strCache>
            </c:strRef>
          </c:tx>
          <c:spPr>
            <a:ln w="28575" cap="rnd">
              <a:solidFill>
                <a:schemeClr val="accent3">
                  <a:lumMod val="60000"/>
                </a:schemeClr>
              </a:solidFill>
              <a:round/>
            </a:ln>
            <a:effectLst/>
          </c:spPr>
          <c:marker>
            <c:symbol val="none"/>
          </c:marker>
          <c:cat>
            <c:numRef>
              <c:f>'IIT w 60-69'!$C$1:$M$1</c:f>
              <c:numCache>
                <c:formatCode>0</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'IIT w 60-69'!$C$10:$M$10</c:f>
              <c:numCache>
                <c:formatCode>0.00</c:formatCode>
                <c:ptCount val="11"/>
                <c:pt idx="0">
                  <c:v>77.195644413813397</c:v>
                </c:pt>
                <c:pt idx="1">
                  <c:v>80.701902975598244</c:v>
                </c:pt>
                <c:pt idx="2">
                  <c:v>83.518312837958902</c:v>
                </c:pt>
                <c:pt idx="3">
                  <c:v>81.097776558018836</c:v>
                </c:pt>
                <c:pt idx="4">
                  <c:v>90.699009227913976</c:v>
                </c:pt>
                <c:pt idx="5">
                  <c:v>72.584916521225452</c:v>
                </c:pt>
                <c:pt idx="6">
                  <c:v>82.711788527005197</c:v>
                </c:pt>
                <c:pt idx="7">
                  <c:v>84.255949130288897</c:v>
                </c:pt>
                <c:pt idx="8">
                  <c:v>87.699646058171396</c:v>
                </c:pt>
                <c:pt idx="9">
                  <c:v>85.815648937826339</c:v>
                </c:pt>
                <c:pt idx="10">
                  <c:v>86.88446545993267</c:v>
                </c:pt>
              </c:numCache>
            </c:numRef>
          </c:val>
        </c:ser>
        <c:marker val="1"/>
        <c:axId val="53383552"/>
        <c:axId val="53385856"/>
      </c:lineChart>
      <c:catAx>
        <c:axId val="53383552"/>
        <c:scaling>
          <c:orientation val="minMax"/>
        </c:scaling>
        <c:axPos val="b"/>
        <c:numFmt formatCode="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53385856"/>
        <c:crosses val="autoZero"/>
        <c:auto val="1"/>
        <c:lblAlgn val="ctr"/>
        <c:lblOffset val="100"/>
      </c:catAx>
      <c:valAx>
        <c:axId val="53385856"/>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crossAx val="5338355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h-TH"/>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th-TH"/>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dirty="0">
                <a:latin typeface="Times New Roman" pitchFamily="18" charset="0"/>
                <a:cs typeface="Times New Roman" pitchFamily="18" charset="0"/>
              </a:rPr>
              <a:t>Thailand </a:t>
            </a:r>
            <a:r>
              <a:rPr lang="en-US" sz="1400" b="0" i="0" baseline="0" dirty="0" smtClean="0">
                <a:latin typeface="Times New Roman" pitchFamily="18" charset="0"/>
                <a:cs typeface="Times New Roman" pitchFamily="18" charset="0"/>
              </a:rPr>
              <a:t>IIT-Global  market </a:t>
            </a:r>
            <a:r>
              <a:rPr lang="en-US" sz="1400" b="0" i="0" baseline="0" dirty="0">
                <a:latin typeface="Times New Roman" pitchFamily="18" charset="0"/>
                <a:cs typeface="Times New Roman" pitchFamily="18" charset="0"/>
              </a:rPr>
              <a:t>in Machinery and transport equipment sector (SITC 71-79) 2007-2015</a:t>
            </a:r>
            <a:endParaRPr lang="th-TH" sz="1400" b="0" i="0" baseline="0" dirty="0">
              <a:latin typeface="Times New Roman" pitchFamily="18" charset="0"/>
            </a:endParaRPr>
          </a:p>
        </c:rich>
      </c:tx>
      <c:layout/>
    </c:title>
    <c:plotArea>
      <c:layout/>
      <c:lineChart>
        <c:grouping val="standard"/>
        <c:ser>
          <c:idx val="0"/>
          <c:order val="0"/>
          <c:tx>
            <c:strRef>
              <c:f>'IIT w 70-79'!$A$31</c:f>
              <c:strCache>
                <c:ptCount val="1"/>
                <c:pt idx="0">
                  <c:v>SITC 71</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70-79'!$B$31:$J$31</c:f>
              <c:numCache>
                <c:formatCode>0.00</c:formatCode>
                <c:ptCount val="9"/>
                <c:pt idx="0">
                  <c:v>82.179688971595624</c:v>
                </c:pt>
                <c:pt idx="1">
                  <c:v>82.568081053865157</c:v>
                </c:pt>
                <c:pt idx="2">
                  <c:v>81.577971749180406</c:v>
                </c:pt>
                <c:pt idx="3">
                  <c:v>82.89824392933771</c:v>
                </c:pt>
                <c:pt idx="4">
                  <c:v>92.161289616380017</c:v>
                </c:pt>
                <c:pt idx="5">
                  <c:v>72.877933923044097</c:v>
                </c:pt>
                <c:pt idx="6">
                  <c:v>82.726690259672182</c:v>
                </c:pt>
                <c:pt idx="7">
                  <c:v>89.554267743161077</c:v>
                </c:pt>
                <c:pt idx="8">
                  <c:v>84.543563086928515</c:v>
                </c:pt>
              </c:numCache>
            </c:numRef>
          </c:val>
        </c:ser>
        <c:ser>
          <c:idx val="1"/>
          <c:order val="1"/>
          <c:tx>
            <c:strRef>
              <c:f>'IIT w 70-79'!$A$32</c:f>
              <c:strCache>
                <c:ptCount val="1"/>
                <c:pt idx="0">
                  <c:v>SITC 72</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70-79'!$B$32:$J$32</c:f>
              <c:numCache>
                <c:formatCode>0.00</c:formatCode>
                <c:ptCount val="9"/>
                <c:pt idx="0">
                  <c:v>59.722380820733221</c:v>
                </c:pt>
                <c:pt idx="1">
                  <c:v>58.344827262964486</c:v>
                </c:pt>
                <c:pt idx="2">
                  <c:v>58.761688902252175</c:v>
                </c:pt>
                <c:pt idx="3">
                  <c:v>63.87498018196851</c:v>
                </c:pt>
                <c:pt idx="4">
                  <c:v>55.867451477123353</c:v>
                </c:pt>
                <c:pt idx="5">
                  <c:v>50.944551170438793</c:v>
                </c:pt>
                <c:pt idx="6">
                  <c:v>59.567203504940203</c:v>
                </c:pt>
                <c:pt idx="7">
                  <c:v>67.878472169024491</c:v>
                </c:pt>
                <c:pt idx="8">
                  <c:v>66.651223224710151</c:v>
                </c:pt>
              </c:numCache>
            </c:numRef>
          </c:val>
        </c:ser>
        <c:ser>
          <c:idx val="2"/>
          <c:order val="2"/>
          <c:tx>
            <c:strRef>
              <c:f>'IIT w 70-79'!$A$33</c:f>
              <c:strCache>
                <c:ptCount val="1"/>
                <c:pt idx="0">
                  <c:v>SITC 73</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70-79'!$B$33:$J$33</c:f>
              <c:numCache>
                <c:formatCode>0.00</c:formatCode>
                <c:ptCount val="9"/>
                <c:pt idx="0">
                  <c:v>54.544955901540625</c:v>
                </c:pt>
                <c:pt idx="1">
                  <c:v>51.009735827821714</c:v>
                </c:pt>
                <c:pt idx="2">
                  <c:v>52.83948855208407</c:v>
                </c:pt>
                <c:pt idx="3">
                  <c:v>56.323884871028355</c:v>
                </c:pt>
                <c:pt idx="4">
                  <c:v>43.898460317032807</c:v>
                </c:pt>
                <c:pt idx="5">
                  <c:v>25.826156626458253</c:v>
                </c:pt>
                <c:pt idx="6">
                  <c:v>41.85861095098938</c:v>
                </c:pt>
                <c:pt idx="7">
                  <c:v>48.610120356162987</c:v>
                </c:pt>
                <c:pt idx="8">
                  <c:v>59.138725061938736</c:v>
                </c:pt>
              </c:numCache>
            </c:numRef>
          </c:val>
        </c:ser>
        <c:ser>
          <c:idx val="3"/>
          <c:order val="3"/>
          <c:tx>
            <c:strRef>
              <c:f>'IIT w 70-79'!$A$34</c:f>
              <c:strCache>
                <c:ptCount val="1"/>
                <c:pt idx="0">
                  <c:v>SITC 74</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70-79'!$B$34:$J$34</c:f>
              <c:numCache>
                <c:formatCode>0.00</c:formatCode>
                <c:ptCount val="9"/>
                <c:pt idx="0">
                  <c:v>88.653904305272178</c:v>
                </c:pt>
                <c:pt idx="1">
                  <c:v>92.299841192030613</c:v>
                </c:pt>
                <c:pt idx="2">
                  <c:v>86.074324907049999</c:v>
                </c:pt>
                <c:pt idx="3">
                  <c:v>88.798122945888665</c:v>
                </c:pt>
                <c:pt idx="4">
                  <c:v>97.960341175824254</c:v>
                </c:pt>
                <c:pt idx="5">
                  <c:v>91.70744189438021</c:v>
                </c:pt>
                <c:pt idx="6">
                  <c:v>97.36731327753084</c:v>
                </c:pt>
                <c:pt idx="7">
                  <c:v>99.37486153688323</c:v>
                </c:pt>
                <c:pt idx="8">
                  <c:v>95.918214773854913</c:v>
                </c:pt>
              </c:numCache>
            </c:numRef>
          </c:val>
        </c:ser>
        <c:ser>
          <c:idx val="4"/>
          <c:order val="4"/>
          <c:tx>
            <c:strRef>
              <c:f>'IIT w 70-79'!$A$35</c:f>
              <c:strCache>
                <c:ptCount val="1"/>
                <c:pt idx="0">
                  <c:v>SITC 75</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70-79'!$B$35:$J$35</c:f>
              <c:numCache>
                <c:formatCode>0.00</c:formatCode>
                <c:ptCount val="9"/>
                <c:pt idx="0">
                  <c:v>48.866704012924146</c:v>
                </c:pt>
                <c:pt idx="1">
                  <c:v>44.715765269568351</c:v>
                </c:pt>
                <c:pt idx="2">
                  <c:v>44.292356476392904</c:v>
                </c:pt>
                <c:pt idx="3">
                  <c:v>42.97842434170559</c:v>
                </c:pt>
                <c:pt idx="4">
                  <c:v>62.237438863002858</c:v>
                </c:pt>
                <c:pt idx="5">
                  <c:v>63.996469928349853</c:v>
                </c:pt>
                <c:pt idx="6">
                  <c:v>60.009519067328007</c:v>
                </c:pt>
                <c:pt idx="7">
                  <c:v>56.553757883584325</c:v>
                </c:pt>
                <c:pt idx="8">
                  <c:v>55.120722716607077</c:v>
                </c:pt>
              </c:numCache>
            </c:numRef>
          </c:val>
        </c:ser>
        <c:ser>
          <c:idx val="5"/>
          <c:order val="5"/>
          <c:tx>
            <c:strRef>
              <c:f>'IIT w 70-79'!$A$36</c:f>
              <c:strCache>
                <c:ptCount val="1"/>
                <c:pt idx="0">
                  <c:v>SITC 76</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70-79'!$B$36:$J$36</c:f>
              <c:numCache>
                <c:formatCode>0.00</c:formatCode>
                <c:ptCount val="9"/>
                <c:pt idx="0">
                  <c:v>49.866976895500493</c:v>
                </c:pt>
                <c:pt idx="1">
                  <c:v>54.54028411119188</c:v>
                </c:pt>
                <c:pt idx="2">
                  <c:v>58.736806074400484</c:v>
                </c:pt>
                <c:pt idx="3">
                  <c:v>59.952447348690626</c:v>
                </c:pt>
                <c:pt idx="4">
                  <c:v>88.367903699380008</c:v>
                </c:pt>
                <c:pt idx="5">
                  <c:v>93.763421993646872</c:v>
                </c:pt>
                <c:pt idx="6">
                  <c:v>98.093973953903017</c:v>
                </c:pt>
                <c:pt idx="7">
                  <c:v>98.073752533560281</c:v>
                </c:pt>
                <c:pt idx="8">
                  <c:v>99.592715403767414</c:v>
                </c:pt>
              </c:numCache>
            </c:numRef>
          </c:val>
        </c:ser>
        <c:ser>
          <c:idx val="6"/>
          <c:order val="6"/>
          <c:tx>
            <c:strRef>
              <c:f>'IIT w 70-79'!$A$37</c:f>
              <c:strCache>
                <c:ptCount val="1"/>
                <c:pt idx="0">
                  <c:v>SITC 77</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70-79'!$B$37:$J$37</c:f>
              <c:numCache>
                <c:formatCode>0.00</c:formatCode>
                <c:ptCount val="9"/>
                <c:pt idx="0">
                  <c:v>92.217743529854602</c:v>
                </c:pt>
                <c:pt idx="1">
                  <c:v>90.671477008811905</c:v>
                </c:pt>
                <c:pt idx="2">
                  <c:v>88.089793505730995</c:v>
                </c:pt>
                <c:pt idx="3">
                  <c:v>88.85236823891394</c:v>
                </c:pt>
                <c:pt idx="4">
                  <c:v>95.648910987370243</c:v>
                </c:pt>
                <c:pt idx="5">
                  <c:v>88.176666200150208</c:v>
                </c:pt>
                <c:pt idx="6">
                  <c:v>92.846739708917255</c:v>
                </c:pt>
                <c:pt idx="7">
                  <c:v>94.955547210918056</c:v>
                </c:pt>
                <c:pt idx="8">
                  <c:v>99.818112669639461</c:v>
                </c:pt>
              </c:numCache>
            </c:numRef>
          </c:val>
        </c:ser>
        <c:ser>
          <c:idx val="7"/>
          <c:order val="7"/>
          <c:tx>
            <c:strRef>
              <c:f>'IIT w 70-79'!$A$38</c:f>
              <c:strCache>
                <c:ptCount val="1"/>
                <c:pt idx="0">
                  <c:v>SITC 78</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70-79'!$B$38:$J$38</c:f>
              <c:numCache>
                <c:formatCode>0.00</c:formatCode>
                <c:ptCount val="9"/>
                <c:pt idx="0">
                  <c:v>45.335768712577007</c:v>
                </c:pt>
                <c:pt idx="1">
                  <c:v>44.821233957236963</c:v>
                </c:pt>
                <c:pt idx="2">
                  <c:v>48.613609098715841</c:v>
                </c:pt>
                <c:pt idx="3">
                  <c:v>54.105344791581821</c:v>
                </c:pt>
                <c:pt idx="4">
                  <c:v>63.107048717303904</c:v>
                </c:pt>
                <c:pt idx="5">
                  <c:v>66.257905806158419</c:v>
                </c:pt>
                <c:pt idx="6">
                  <c:v>59.972693387742325</c:v>
                </c:pt>
                <c:pt idx="7">
                  <c:v>47.720891926538577</c:v>
                </c:pt>
                <c:pt idx="8">
                  <c:v>45.438303180593529</c:v>
                </c:pt>
              </c:numCache>
            </c:numRef>
          </c:val>
        </c:ser>
        <c:ser>
          <c:idx val="8"/>
          <c:order val="8"/>
          <c:tx>
            <c:strRef>
              <c:f>'IIT w 70-79'!$A$39</c:f>
              <c:strCache>
                <c:ptCount val="1"/>
                <c:pt idx="0">
                  <c:v>SITC 79</c:v>
                </c:pt>
              </c:strCache>
            </c:strRef>
          </c:tx>
          <c:marker>
            <c:symbol val="none"/>
          </c:marker>
          <c:cat>
            <c:numRef>
              <c:f>'IIT w 70-79'!$B$30:$J$30</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w 70-79'!$B$39:$J$39</c:f>
              <c:numCache>
                <c:formatCode>0.00</c:formatCode>
                <c:ptCount val="9"/>
                <c:pt idx="0">
                  <c:v>37.993539876580527</c:v>
                </c:pt>
                <c:pt idx="1">
                  <c:v>38.992491350534941</c:v>
                </c:pt>
                <c:pt idx="2">
                  <c:v>30.15919856355389</c:v>
                </c:pt>
                <c:pt idx="3">
                  <c:v>57.89369929141801</c:v>
                </c:pt>
                <c:pt idx="4">
                  <c:v>78.903763841637286</c:v>
                </c:pt>
                <c:pt idx="5">
                  <c:v>68.46610189659107</c:v>
                </c:pt>
                <c:pt idx="6">
                  <c:v>50.991133013335634</c:v>
                </c:pt>
                <c:pt idx="7">
                  <c:v>65.278154614672943</c:v>
                </c:pt>
                <c:pt idx="8">
                  <c:v>50.55690456846682</c:v>
                </c:pt>
              </c:numCache>
            </c:numRef>
          </c:val>
        </c:ser>
        <c:marker val="1"/>
        <c:axId val="82168064"/>
        <c:axId val="82174336"/>
      </c:lineChart>
      <c:catAx>
        <c:axId val="82168064"/>
        <c:scaling>
          <c:orientation val="minMax"/>
        </c:scaling>
        <c:axPos val="b"/>
        <c:numFmt formatCode="0" sourceLinked="1"/>
        <c:tickLblPos val="nextTo"/>
        <c:crossAx val="82174336"/>
        <c:crosses val="autoZero"/>
        <c:auto val="1"/>
        <c:lblAlgn val="ctr"/>
        <c:lblOffset val="100"/>
      </c:catAx>
      <c:valAx>
        <c:axId val="82174336"/>
        <c:scaling>
          <c:orientation val="minMax"/>
        </c:scaling>
        <c:axPos val="l"/>
        <c:majorGridlines/>
        <c:numFmt formatCode="0.00" sourceLinked="1"/>
        <c:tickLblPos val="nextTo"/>
        <c:crossAx val="82168064"/>
        <c:crosses val="autoZero"/>
        <c:crossBetween val="between"/>
      </c:valAx>
    </c:plotArea>
    <c:legend>
      <c:legendPos val="b"/>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th-TH"/>
  <c:chart>
    <c:title>
      <c:tx>
        <c:rich>
          <a:bodyPr/>
          <a:lstStyle/>
          <a:p>
            <a:pPr>
              <a:defRPr/>
            </a:pPr>
            <a:r>
              <a:rPr lang="en-US" sz="1400" b="0" i="0" baseline="0">
                <a:latin typeface="Times New Roman" pitchFamily="18" charset="0"/>
                <a:cs typeface="Times New Roman" pitchFamily="18" charset="0"/>
              </a:rPr>
              <a:t>Thailand IIT-ASEAN market in Food and Live Animal sector (SITC 000-009) 2007-2015</a:t>
            </a:r>
            <a:endParaRPr lang="th-TH" sz="1400">
              <a:latin typeface="Times New Roman" pitchFamily="18" charset="0"/>
            </a:endParaRPr>
          </a:p>
        </c:rich>
      </c:tx>
      <c:layout/>
    </c:title>
    <c:plotArea>
      <c:layout>
        <c:manualLayout>
          <c:layoutTarget val="inner"/>
          <c:xMode val="edge"/>
          <c:yMode val="edge"/>
          <c:x val="0.143400914365097"/>
          <c:y val="0.15876436434599053"/>
          <c:w val="0.85659908563490306"/>
          <c:h val="0.68690616501548141"/>
        </c:manualLayout>
      </c:layout>
      <c:lineChart>
        <c:grouping val="standard"/>
        <c:ser>
          <c:idx val="0"/>
          <c:order val="0"/>
          <c:tx>
            <c:strRef>
              <c:f>'IIT a 00-09'!$A$32</c:f>
              <c:strCache>
                <c:ptCount val="1"/>
                <c:pt idx="0">
                  <c:v>SITC 00</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00-09'!$B$32:$J$32</c:f>
              <c:numCache>
                <c:formatCode>0.00</c:formatCode>
                <c:ptCount val="9"/>
                <c:pt idx="0">
                  <c:v>50.151223198209884</c:v>
                </c:pt>
                <c:pt idx="1">
                  <c:v>12.917044179332205</c:v>
                </c:pt>
                <c:pt idx="2">
                  <c:v>4.8149595474530908</c:v>
                </c:pt>
                <c:pt idx="3">
                  <c:v>9.2488683309309145</c:v>
                </c:pt>
                <c:pt idx="4">
                  <c:v>9.7662582237228239</c:v>
                </c:pt>
                <c:pt idx="5">
                  <c:v>11.385503535851971</c:v>
                </c:pt>
                <c:pt idx="6">
                  <c:v>25.55024828628931</c:v>
                </c:pt>
                <c:pt idx="7">
                  <c:v>37.083695713127064</c:v>
                </c:pt>
                <c:pt idx="8">
                  <c:v>28.848075437126042</c:v>
                </c:pt>
              </c:numCache>
            </c:numRef>
          </c:val>
        </c:ser>
        <c:ser>
          <c:idx val="1"/>
          <c:order val="1"/>
          <c:tx>
            <c:strRef>
              <c:f>'IIT a 00-09'!$A$33</c:f>
              <c:strCache>
                <c:ptCount val="1"/>
                <c:pt idx="0">
                  <c:v>SITC 01</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00-09'!$B$33:$J$33</c:f>
              <c:numCache>
                <c:formatCode>0.00</c:formatCode>
                <c:ptCount val="9"/>
                <c:pt idx="0">
                  <c:v>0.30938464910799102</c:v>
                </c:pt>
                <c:pt idx="1">
                  <c:v>0.36654345793932785</c:v>
                </c:pt>
                <c:pt idx="2">
                  <c:v>0.37197888534806767</c:v>
                </c:pt>
                <c:pt idx="3">
                  <c:v>0.30514028746807531</c:v>
                </c:pt>
                <c:pt idx="4">
                  <c:v>7.7725973210374111E-2</c:v>
                </c:pt>
                <c:pt idx="5">
                  <c:v>2.9016569930895297E-2</c:v>
                </c:pt>
                <c:pt idx="6">
                  <c:v>4.8181032577887528E-2</c:v>
                </c:pt>
                <c:pt idx="7">
                  <c:v>5.5991967634128059E-2</c:v>
                </c:pt>
                <c:pt idx="8">
                  <c:v>6.3652278348758085E-2</c:v>
                </c:pt>
              </c:numCache>
            </c:numRef>
          </c:val>
        </c:ser>
        <c:ser>
          <c:idx val="2"/>
          <c:order val="2"/>
          <c:tx>
            <c:strRef>
              <c:f>'IIT a 00-09'!$A$34</c:f>
              <c:strCache>
                <c:ptCount val="1"/>
                <c:pt idx="0">
                  <c:v>SITC 02</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00-09'!$B$34:$J$34</c:f>
              <c:numCache>
                <c:formatCode>0.00</c:formatCode>
                <c:ptCount val="9"/>
                <c:pt idx="0">
                  <c:v>3.0482904610941941</c:v>
                </c:pt>
                <c:pt idx="1">
                  <c:v>2.2601609273881773</c:v>
                </c:pt>
                <c:pt idx="2">
                  <c:v>2.4217412196946508</c:v>
                </c:pt>
                <c:pt idx="3">
                  <c:v>3.4990267749998916</c:v>
                </c:pt>
                <c:pt idx="4">
                  <c:v>6.4788260862718055</c:v>
                </c:pt>
                <c:pt idx="5">
                  <c:v>24.052120597621517</c:v>
                </c:pt>
                <c:pt idx="6">
                  <c:v>3.03268147835144</c:v>
                </c:pt>
                <c:pt idx="7">
                  <c:v>2.3008034577796321</c:v>
                </c:pt>
                <c:pt idx="8">
                  <c:v>1.327841873587543</c:v>
                </c:pt>
              </c:numCache>
            </c:numRef>
          </c:val>
        </c:ser>
        <c:ser>
          <c:idx val="3"/>
          <c:order val="3"/>
          <c:tx>
            <c:strRef>
              <c:f>'IIT a 00-09'!$A$35</c:f>
              <c:strCache>
                <c:ptCount val="1"/>
                <c:pt idx="0">
                  <c:v>SITC 03</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00-09'!$B$35:$J$35</c:f>
              <c:numCache>
                <c:formatCode>0.00</c:formatCode>
                <c:ptCount val="9"/>
                <c:pt idx="0">
                  <c:v>10.964917479591508</c:v>
                </c:pt>
                <c:pt idx="1">
                  <c:v>11.684541331693731</c:v>
                </c:pt>
                <c:pt idx="2">
                  <c:v>10.508738091743252</c:v>
                </c:pt>
                <c:pt idx="3">
                  <c:v>9.3274068915339186</c:v>
                </c:pt>
                <c:pt idx="4">
                  <c:v>9.6391262858151805</c:v>
                </c:pt>
                <c:pt idx="5">
                  <c:v>12.006676504116676</c:v>
                </c:pt>
                <c:pt idx="6">
                  <c:v>13.240084260626483</c:v>
                </c:pt>
                <c:pt idx="7">
                  <c:v>13.534870819058975</c:v>
                </c:pt>
                <c:pt idx="8">
                  <c:v>13.959135215009455</c:v>
                </c:pt>
              </c:numCache>
            </c:numRef>
          </c:val>
        </c:ser>
        <c:ser>
          <c:idx val="4"/>
          <c:order val="4"/>
          <c:tx>
            <c:strRef>
              <c:f>'IIT a 00-09'!$A$36</c:f>
              <c:strCache>
                <c:ptCount val="1"/>
                <c:pt idx="0">
                  <c:v>SITC 04</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00-09'!$B$36:$J$36</c:f>
              <c:numCache>
                <c:formatCode>0.00</c:formatCode>
                <c:ptCount val="9"/>
                <c:pt idx="0">
                  <c:v>6.5751580064227539</c:v>
                </c:pt>
                <c:pt idx="1">
                  <c:v>6.0395278616866888</c:v>
                </c:pt>
                <c:pt idx="2">
                  <c:v>7.4205296134283945</c:v>
                </c:pt>
                <c:pt idx="3">
                  <c:v>7.3620809448334379</c:v>
                </c:pt>
                <c:pt idx="4">
                  <c:v>7.3224949213970163</c:v>
                </c:pt>
                <c:pt idx="5">
                  <c:v>12.67712672993142</c:v>
                </c:pt>
                <c:pt idx="6">
                  <c:v>11.51656318278993</c:v>
                </c:pt>
                <c:pt idx="7">
                  <c:v>9.1389208868979939</c:v>
                </c:pt>
                <c:pt idx="8">
                  <c:v>10.966562659138802</c:v>
                </c:pt>
              </c:numCache>
            </c:numRef>
          </c:val>
        </c:ser>
        <c:ser>
          <c:idx val="5"/>
          <c:order val="5"/>
          <c:tx>
            <c:strRef>
              <c:f>'IIT a 00-09'!$A$37</c:f>
              <c:strCache>
                <c:ptCount val="1"/>
                <c:pt idx="0">
                  <c:v>SITC 05</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00-09'!$B$37:$J$37</c:f>
              <c:numCache>
                <c:formatCode>0.00</c:formatCode>
                <c:ptCount val="9"/>
                <c:pt idx="0">
                  <c:v>2.9970717231945665</c:v>
                </c:pt>
                <c:pt idx="1">
                  <c:v>4.3290901048936181</c:v>
                </c:pt>
                <c:pt idx="2">
                  <c:v>4.5263521815438139</c:v>
                </c:pt>
                <c:pt idx="3">
                  <c:v>5.0852986368594806</c:v>
                </c:pt>
                <c:pt idx="4">
                  <c:v>7.7573232554257636</c:v>
                </c:pt>
                <c:pt idx="5">
                  <c:v>9.7407536318463102</c:v>
                </c:pt>
                <c:pt idx="6">
                  <c:v>9.374321082453152</c:v>
                </c:pt>
                <c:pt idx="7">
                  <c:v>9.7269456953201541</c:v>
                </c:pt>
                <c:pt idx="8">
                  <c:v>15.018288943417179</c:v>
                </c:pt>
              </c:numCache>
            </c:numRef>
          </c:val>
        </c:ser>
        <c:ser>
          <c:idx val="6"/>
          <c:order val="6"/>
          <c:tx>
            <c:strRef>
              <c:f>'IIT a 00-09'!$A$38</c:f>
              <c:strCache>
                <c:ptCount val="1"/>
                <c:pt idx="0">
                  <c:v>SITC 06</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00-09'!$B$38:$J$38</c:f>
              <c:numCache>
                <c:formatCode>0.00</c:formatCode>
                <c:ptCount val="9"/>
                <c:pt idx="0">
                  <c:v>1.8931616307426125</c:v>
                </c:pt>
                <c:pt idx="1">
                  <c:v>2.9951399337664109</c:v>
                </c:pt>
                <c:pt idx="2">
                  <c:v>3.0990604473923544</c:v>
                </c:pt>
                <c:pt idx="3">
                  <c:v>3.2094748806389406</c:v>
                </c:pt>
                <c:pt idx="4">
                  <c:v>1.9098296857722241</c:v>
                </c:pt>
                <c:pt idx="5">
                  <c:v>1.9865331285169763</c:v>
                </c:pt>
                <c:pt idx="6">
                  <c:v>3.0041727320324618</c:v>
                </c:pt>
                <c:pt idx="7">
                  <c:v>3.4638719287328312</c:v>
                </c:pt>
                <c:pt idx="8">
                  <c:v>2.694399461106578</c:v>
                </c:pt>
              </c:numCache>
            </c:numRef>
          </c:val>
        </c:ser>
        <c:ser>
          <c:idx val="7"/>
          <c:order val="7"/>
          <c:tx>
            <c:strRef>
              <c:f>'IIT a 00-09'!$A$39</c:f>
              <c:strCache>
                <c:ptCount val="1"/>
                <c:pt idx="0">
                  <c:v>SITC 07</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00-09'!$B$39:$J$39</c:f>
              <c:numCache>
                <c:formatCode>0.00</c:formatCode>
                <c:ptCount val="9"/>
                <c:pt idx="0">
                  <c:v>47.481937781935116</c:v>
                </c:pt>
                <c:pt idx="1">
                  <c:v>57.238725504618969</c:v>
                </c:pt>
                <c:pt idx="2">
                  <c:v>50.520397062393073</c:v>
                </c:pt>
                <c:pt idx="3">
                  <c:v>70.052559335143755</c:v>
                </c:pt>
                <c:pt idx="4">
                  <c:v>71.513095201997729</c:v>
                </c:pt>
                <c:pt idx="5">
                  <c:v>71.775121257555725</c:v>
                </c:pt>
                <c:pt idx="6">
                  <c:v>72.559093299360654</c:v>
                </c:pt>
                <c:pt idx="7">
                  <c:v>71.153135383180896</c:v>
                </c:pt>
                <c:pt idx="8">
                  <c:v>80.518770271024763</c:v>
                </c:pt>
              </c:numCache>
            </c:numRef>
          </c:val>
        </c:ser>
        <c:ser>
          <c:idx val="8"/>
          <c:order val="8"/>
          <c:tx>
            <c:strRef>
              <c:f>'IIT a 00-09'!$A$40</c:f>
              <c:strCache>
                <c:ptCount val="1"/>
                <c:pt idx="0">
                  <c:v>SITC 08</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00-09'!$B$40:$J$40</c:f>
              <c:numCache>
                <c:formatCode>0.00</c:formatCode>
                <c:ptCount val="9"/>
                <c:pt idx="0">
                  <c:v>4.1322458995621041</c:v>
                </c:pt>
                <c:pt idx="1">
                  <c:v>3.7818172616956747</c:v>
                </c:pt>
                <c:pt idx="2">
                  <c:v>4.1053256130323064</c:v>
                </c:pt>
                <c:pt idx="3">
                  <c:v>5.7774038435707054</c:v>
                </c:pt>
                <c:pt idx="4">
                  <c:v>6.8187240386001102</c:v>
                </c:pt>
                <c:pt idx="5">
                  <c:v>5.6448276606257846</c:v>
                </c:pt>
                <c:pt idx="6">
                  <c:v>5.3393604464287314</c:v>
                </c:pt>
                <c:pt idx="7">
                  <c:v>6.7467454234152013</c:v>
                </c:pt>
                <c:pt idx="8">
                  <c:v>11.076468030867293</c:v>
                </c:pt>
              </c:numCache>
            </c:numRef>
          </c:val>
        </c:ser>
        <c:ser>
          <c:idx val="9"/>
          <c:order val="9"/>
          <c:tx>
            <c:strRef>
              <c:f>'IIT a 00-09'!$A$41</c:f>
              <c:strCache>
                <c:ptCount val="1"/>
                <c:pt idx="0">
                  <c:v>SITC 09</c:v>
                </c:pt>
              </c:strCache>
            </c:strRef>
          </c:tx>
          <c:marker>
            <c:symbol val="none"/>
          </c:marker>
          <c:cat>
            <c:numRef>
              <c:f>'IIT a 00-09'!$B$31:$J$31</c:f>
              <c:numCache>
                <c:formatCode>0</c:formatCode>
                <c:ptCount val="9"/>
                <c:pt idx="0">
                  <c:v>2007</c:v>
                </c:pt>
                <c:pt idx="1">
                  <c:v>2008</c:v>
                </c:pt>
                <c:pt idx="2">
                  <c:v>2009</c:v>
                </c:pt>
                <c:pt idx="3">
                  <c:v>2010</c:v>
                </c:pt>
                <c:pt idx="4">
                  <c:v>2011</c:v>
                </c:pt>
                <c:pt idx="5">
                  <c:v>2012</c:v>
                </c:pt>
                <c:pt idx="6">
                  <c:v>2013</c:v>
                </c:pt>
                <c:pt idx="7">
                  <c:v>2014</c:v>
                </c:pt>
                <c:pt idx="8">
                  <c:v>2015</c:v>
                </c:pt>
              </c:numCache>
            </c:numRef>
          </c:cat>
          <c:val>
            <c:numRef>
              <c:f>'IIT a 00-09'!$B$41:$J$41</c:f>
              <c:numCache>
                <c:formatCode>0.00</c:formatCode>
                <c:ptCount val="9"/>
                <c:pt idx="0">
                  <c:v>12.534094691498209</c:v>
                </c:pt>
                <c:pt idx="1">
                  <c:v>11.818360266759065</c:v>
                </c:pt>
                <c:pt idx="2">
                  <c:v>12.39989017371277</c:v>
                </c:pt>
                <c:pt idx="3">
                  <c:v>15.075105407685818</c:v>
                </c:pt>
                <c:pt idx="4">
                  <c:v>18.622513408806906</c:v>
                </c:pt>
                <c:pt idx="5">
                  <c:v>19.838967528018671</c:v>
                </c:pt>
                <c:pt idx="6">
                  <c:v>16.921185163196316</c:v>
                </c:pt>
                <c:pt idx="7">
                  <c:v>16.852912722737891</c:v>
                </c:pt>
                <c:pt idx="8">
                  <c:v>18.984873834008965</c:v>
                </c:pt>
              </c:numCache>
            </c:numRef>
          </c:val>
        </c:ser>
        <c:marker val="1"/>
        <c:axId val="82132352"/>
        <c:axId val="82152832"/>
      </c:lineChart>
      <c:catAx>
        <c:axId val="82132352"/>
        <c:scaling>
          <c:orientation val="minMax"/>
        </c:scaling>
        <c:axPos val="b"/>
        <c:numFmt formatCode="0" sourceLinked="1"/>
        <c:tickLblPos val="nextTo"/>
        <c:crossAx val="82152832"/>
        <c:crosses val="autoZero"/>
        <c:auto val="1"/>
        <c:lblAlgn val="ctr"/>
        <c:lblOffset val="100"/>
      </c:catAx>
      <c:valAx>
        <c:axId val="82152832"/>
        <c:scaling>
          <c:orientation val="minMax"/>
        </c:scaling>
        <c:axPos val="l"/>
        <c:majorGridlines/>
        <c:numFmt formatCode="0.00" sourceLinked="1"/>
        <c:tickLblPos val="nextTo"/>
        <c:crossAx val="82132352"/>
        <c:crosses val="autoZero"/>
        <c:crossBetween val="between"/>
      </c:valAx>
    </c:plotArea>
    <c:legend>
      <c:legendPos val="b"/>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3DEBB81C-7378-4847-BC59-C05085942E19}" type="datetimeFigureOut">
              <a:rPr lang="th-TH" smtClean="0"/>
              <a:pPr/>
              <a:t>15/12/60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DEBB81C-7378-4847-BC59-C05085942E19}" type="datetimeFigureOut">
              <a:rPr lang="th-TH" smtClean="0"/>
              <a:pPr/>
              <a:t>15/12/60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DEBB81C-7378-4847-BC59-C05085942E19}" type="datetimeFigureOut">
              <a:rPr lang="th-TH" smtClean="0"/>
              <a:pPr/>
              <a:t>15/12/60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3DEBB81C-7378-4847-BC59-C05085942E19}" type="datetimeFigureOut">
              <a:rPr lang="th-TH" smtClean="0"/>
              <a:pPr/>
              <a:t>15/12/60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BB81C-7378-4847-BC59-C05085942E19}" type="datetimeFigureOut">
              <a:rPr lang="th-TH" smtClean="0"/>
              <a:pPr/>
              <a:t>15/12/60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3DEBB81C-7378-4847-BC59-C05085942E19}" type="datetimeFigureOut">
              <a:rPr lang="th-TH" smtClean="0"/>
              <a:pPr/>
              <a:t>15/12/60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3DEBB81C-7378-4847-BC59-C05085942E19}" type="datetimeFigureOut">
              <a:rPr lang="th-TH" smtClean="0"/>
              <a:pPr/>
              <a:t>15/12/60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3DEBB81C-7378-4847-BC59-C05085942E19}" type="datetimeFigureOut">
              <a:rPr lang="th-TH" smtClean="0"/>
              <a:pPr/>
              <a:t>15/12/60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BB81C-7378-4847-BC59-C05085942E19}" type="datetimeFigureOut">
              <a:rPr lang="th-TH" smtClean="0"/>
              <a:pPr/>
              <a:t>15/12/60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BB81C-7378-4847-BC59-C05085942E19}" type="datetimeFigureOut">
              <a:rPr lang="th-TH" smtClean="0"/>
              <a:pPr/>
              <a:t>15/12/60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BB81C-7378-4847-BC59-C05085942E19}" type="datetimeFigureOut">
              <a:rPr lang="th-TH" smtClean="0"/>
              <a:pPr/>
              <a:t>15/12/60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AECB7486-216E-4477-9D1E-342723621132}"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BB81C-7378-4847-BC59-C05085942E19}" type="datetimeFigureOut">
              <a:rPr lang="th-TH" smtClean="0"/>
              <a:pPr/>
              <a:t>15/12/60</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B7486-216E-4477-9D1E-342723621132}"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2835746"/>
          </a:xfrm>
        </p:spPr>
        <p:txBody>
          <a:bodyPr>
            <a:normAutofit fontScale="90000"/>
          </a:bodyPr>
          <a:lstStyle/>
          <a:p>
            <a:r>
              <a:rPr lang="en-US" b="1" i="1" dirty="0" smtClean="0">
                <a:latin typeface="Times New Roman" pitchFamily="18" charset="0"/>
                <a:cs typeface="Times New Roman" pitchFamily="18" charset="0"/>
              </a:rPr>
              <a:t>Value Creation and the Role of Intra-industry Trade in ASEAN</a:t>
            </a:r>
            <a:br>
              <a:rPr lang="en-US" b="1" i="1" dirty="0" smtClean="0">
                <a:latin typeface="Times New Roman" pitchFamily="18" charset="0"/>
                <a:cs typeface="Times New Roman" pitchFamily="18" charset="0"/>
              </a:rPr>
            </a:br>
            <a:r>
              <a:rPr lang="en-US" b="1" i="1" dirty="0" smtClean="0">
                <a:latin typeface="Times New Roman" pitchFamily="18" charset="0"/>
                <a:cs typeface="Times New Roman" pitchFamily="18" charset="0"/>
              </a:rPr>
              <a:t/>
            </a:r>
            <a:br>
              <a:rPr lang="en-US" b="1" i="1" dirty="0" smtClean="0">
                <a:latin typeface="Times New Roman" pitchFamily="18" charset="0"/>
                <a:cs typeface="Times New Roman" pitchFamily="18" charset="0"/>
              </a:rPr>
            </a:br>
            <a:r>
              <a:rPr lang="en-US" sz="2700" i="1" dirty="0" err="1" smtClean="0">
                <a:latin typeface="Times New Roman" pitchFamily="18" charset="0"/>
                <a:cs typeface="Times New Roman" pitchFamily="18" charset="0"/>
              </a:rPr>
              <a:t>Santi</a:t>
            </a:r>
            <a:r>
              <a:rPr lang="en-US" sz="2700" i="1" dirty="0" smtClean="0">
                <a:latin typeface="Times New Roman" pitchFamily="18" charset="0"/>
                <a:cs typeface="Times New Roman" pitchFamily="18" charset="0"/>
              </a:rPr>
              <a:t> </a:t>
            </a:r>
            <a:r>
              <a:rPr lang="en-US" sz="2700" i="1" dirty="0" err="1" smtClean="0">
                <a:latin typeface="Times New Roman" pitchFamily="18" charset="0"/>
                <a:cs typeface="Times New Roman" pitchFamily="18" charset="0"/>
              </a:rPr>
              <a:t>Chaisrisawatsuk</a:t>
            </a:r>
            <a:r>
              <a:rPr lang="en-US" sz="2700" i="1" dirty="0" smtClean="0">
                <a:latin typeface="Times New Roman" pitchFamily="18" charset="0"/>
                <a:cs typeface="Times New Roman" pitchFamily="18" charset="0"/>
              </a:rPr>
              <a:t> </a:t>
            </a:r>
            <a:br>
              <a:rPr lang="en-US" sz="2700" i="1" dirty="0" smtClean="0">
                <a:latin typeface="Times New Roman" pitchFamily="18" charset="0"/>
                <a:cs typeface="Times New Roman" pitchFamily="18" charset="0"/>
              </a:rPr>
            </a:br>
            <a:r>
              <a:rPr lang="en-US" sz="2700" i="1" dirty="0" smtClean="0">
                <a:latin typeface="Times New Roman" pitchFamily="18" charset="0"/>
                <a:cs typeface="Times New Roman" pitchFamily="18" charset="0"/>
              </a:rPr>
              <a:t>School of Economic Development </a:t>
            </a:r>
            <a:br>
              <a:rPr lang="en-US" sz="2700" i="1" dirty="0" smtClean="0">
                <a:latin typeface="Times New Roman" pitchFamily="18" charset="0"/>
                <a:cs typeface="Times New Roman" pitchFamily="18" charset="0"/>
              </a:rPr>
            </a:br>
            <a:r>
              <a:rPr lang="en-US" sz="2700" i="1" dirty="0" smtClean="0">
                <a:latin typeface="Times New Roman" pitchFamily="18" charset="0"/>
                <a:cs typeface="Times New Roman" pitchFamily="18" charset="0"/>
              </a:rPr>
              <a:t>National Institute of Development Administration</a:t>
            </a:r>
            <a:endParaRPr lang="th-TH" sz="2700" b="1" i="1" dirty="0">
              <a:latin typeface="Times New Roman" pitchFamily="18" charset="0"/>
            </a:endParaRPr>
          </a:p>
        </p:txBody>
      </p:sp>
      <p:sp>
        <p:nvSpPr>
          <p:cNvPr id="3" name="Subtitle 2"/>
          <p:cNvSpPr>
            <a:spLocks noGrp="1"/>
          </p:cNvSpPr>
          <p:nvPr>
            <p:ph type="subTitle" idx="1"/>
          </p:nvPr>
        </p:nvSpPr>
        <p:spPr>
          <a:xfrm>
            <a:off x="1115616" y="3886200"/>
            <a:ext cx="7128792" cy="1752600"/>
          </a:xfrm>
        </p:spPr>
        <p:txBody>
          <a:bodyPr>
            <a:normAutofit fontScale="92500" lnSpcReduction="20000"/>
          </a:bodyPr>
          <a:lstStyle/>
          <a:p>
            <a:r>
              <a:rPr lang="en-US" dirty="0" smtClean="0">
                <a:latin typeface="Times New Roman" pitchFamily="18" charset="0"/>
                <a:cs typeface="Times New Roman" pitchFamily="18" charset="0"/>
              </a:rPr>
              <a:t>Presentation to SEASIA 2017 Conference,</a:t>
            </a:r>
          </a:p>
          <a:p>
            <a:r>
              <a:rPr lang="en-US" dirty="0" smtClean="0">
                <a:latin typeface="Times New Roman" pitchFamily="18" charset="0"/>
                <a:cs typeface="Times New Roman" pitchFamily="18" charset="0"/>
              </a:rPr>
              <a:t>17 December 2017</a:t>
            </a:r>
          </a:p>
          <a:p>
            <a:r>
              <a:rPr lang="en-US" dirty="0" err="1" smtClean="0">
                <a:latin typeface="Times New Roman" pitchFamily="18" charset="0"/>
                <a:cs typeface="Times New Roman" pitchFamily="18" charset="0"/>
              </a:rPr>
              <a:t>Chulalongkorn</a:t>
            </a:r>
            <a:r>
              <a:rPr lang="en-US" dirty="0" smtClean="0">
                <a:latin typeface="Times New Roman" pitchFamily="18" charset="0"/>
                <a:cs typeface="Times New Roman" pitchFamily="18" charset="0"/>
              </a:rPr>
              <a:t> University, Bangkok, </a:t>
            </a:r>
            <a:r>
              <a:rPr lang="en-US" dirty="0" err="1" smtClean="0">
                <a:latin typeface="Times New Roman" pitchFamily="18" charset="0"/>
                <a:cs typeface="Times New Roman" pitchFamily="18" charset="0"/>
              </a:rPr>
              <a:t>Thaialnd</a:t>
            </a:r>
            <a:endParaRPr lang="th-TH"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3600" dirty="0" smtClean="0">
                <a:latin typeface="Times New Roman" pitchFamily="18" charset="0"/>
                <a:cs typeface="Times New Roman" pitchFamily="18" charset="0"/>
              </a:rPr>
              <a:t>Thailand’s IIT in Global market </a:t>
            </a:r>
            <a:endParaRPr lang="th-TH" sz="3600" dirty="0">
              <a:latin typeface="Times New Roman" pitchFamily="18" charset="0"/>
            </a:endParaRPr>
          </a:p>
        </p:txBody>
      </p:sp>
      <p:sp>
        <p:nvSpPr>
          <p:cNvPr id="3" name="Content Placeholder 2"/>
          <p:cNvSpPr>
            <a:spLocks noGrp="1"/>
          </p:cNvSpPr>
          <p:nvPr>
            <p:ph idx="1"/>
          </p:nvPr>
        </p:nvSpPr>
        <p:spPr>
          <a:xfrm>
            <a:off x="457200" y="1600200"/>
            <a:ext cx="8229600" cy="4709120"/>
          </a:xfrm>
        </p:spPr>
        <p:txBody>
          <a:bodyPr>
            <a:normAutofit fontScale="77500" lnSpcReduction="20000"/>
          </a:bodyPr>
          <a:lstStyle/>
          <a:p>
            <a:r>
              <a:rPr lang="en-US" dirty="0" smtClean="0">
                <a:latin typeface="Times New Roman" pitchFamily="18" charset="0"/>
                <a:cs typeface="Times New Roman" pitchFamily="18" charset="0"/>
              </a:rPr>
              <a:t>High degree of IIT are observed in most agriculture products, chemical, and machinery and transport equipments. Different trends are observed for IIT in ASEAN market where low IIT are observe for food and live animal sector. </a:t>
            </a:r>
          </a:p>
          <a:p>
            <a:r>
              <a:rPr lang="en-US" dirty="0" smtClean="0">
                <a:latin typeface="Times New Roman" pitchFamily="18" charset="0"/>
                <a:cs typeface="Times New Roman" pitchFamily="18" charset="0"/>
              </a:rPr>
              <a:t>Chemical and manufactured goods are relative low IIT in the ASEAN market compare to global market for Thailand  </a:t>
            </a:r>
          </a:p>
          <a:p>
            <a:r>
              <a:rPr lang="en-US" dirty="0" smtClean="0">
                <a:latin typeface="Times New Roman" pitchFamily="18" charset="0"/>
                <a:cs typeface="Times New Roman" pitchFamily="18" charset="0"/>
              </a:rPr>
              <a:t>Not clear indication of greater intra-industry trade after AFTA or AEC except for some particular sectors such as plastic in primary form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SITC 57), cork and wood (SITC 24) </a:t>
            </a:r>
          </a:p>
          <a:p>
            <a:r>
              <a:rPr lang="en-US" dirty="0" smtClean="0">
                <a:latin typeface="Times New Roman" pitchFamily="18" charset="0"/>
                <a:cs typeface="Times New Roman" pitchFamily="18" charset="0"/>
              </a:rPr>
              <a:t>It appears there are more fluctuation of IIT after the completion of AFTA (2010) both in the global as well as in the ASEAN market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latin typeface="Times New Roman" pitchFamily="18" charset="0"/>
                <a:cs typeface="Times New Roman" pitchFamily="18" charset="0"/>
              </a:rPr>
              <a:t>Thailand’s </a:t>
            </a:r>
            <a:r>
              <a:rPr lang="en-US" sz="3600" dirty="0" smtClean="0">
                <a:latin typeface="Times New Roman" pitchFamily="18" charset="0"/>
                <a:cs typeface="Times New Roman" pitchFamily="18" charset="0"/>
              </a:rPr>
              <a:t>IIT-A </a:t>
            </a:r>
            <a:r>
              <a:rPr lang="en-US" sz="3600" dirty="0" smtClean="0">
                <a:latin typeface="Times New Roman" pitchFamily="18" charset="0"/>
                <a:cs typeface="Times New Roman" pitchFamily="18" charset="0"/>
              </a:rPr>
              <a:t>by SITC from 2007-2015</a:t>
            </a:r>
            <a:endParaRPr lang="th-TH" sz="3600" dirty="0"/>
          </a:p>
        </p:txBody>
      </p:sp>
      <p:graphicFrame>
        <p:nvGraphicFramePr>
          <p:cNvPr id="3" name="Chart 2"/>
          <p:cNvGraphicFramePr/>
          <p:nvPr/>
        </p:nvGraphicFramePr>
        <p:xfrm>
          <a:off x="323529" y="1268760"/>
          <a:ext cx="4176464" cy="4968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644008" y="1268760"/>
          <a:ext cx="4320480" cy="49685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latin typeface="Times New Roman" pitchFamily="18" charset="0"/>
                <a:cs typeface="Times New Roman" pitchFamily="18" charset="0"/>
              </a:rPr>
              <a:t>Thailand’s IIT-A by SITC from 2007-2015</a:t>
            </a:r>
            <a:endParaRPr lang="th-TH" sz="3600" dirty="0"/>
          </a:p>
        </p:txBody>
      </p:sp>
      <p:graphicFrame>
        <p:nvGraphicFramePr>
          <p:cNvPr id="3" name="Chart 2"/>
          <p:cNvGraphicFramePr/>
          <p:nvPr/>
        </p:nvGraphicFramePr>
        <p:xfrm>
          <a:off x="323529" y="1268760"/>
          <a:ext cx="4032448" cy="5112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427984" y="1268760"/>
          <a:ext cx="4355976" cy="50405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latin typeface="Times New Roman" pitchFamily="18" charset="0"/>
                <a:cs typeface="Times New Roman" pitchFamily="18" charset="0"/>
              </a:rPr>
              <a:t>Thailand’s IIT-A by SITC from 2007-2015</a:t>
            </a:r>
            <a:endParaRPr lang="th-TH" sz="3600" dirty="0"/>
          </a:p>
        </p:txBody>
      </p:sp>
      <p:graphicFrame>
        <p:nvGraphicFramePr>
          <p:cNvPr id="3" name="Chart 2"/>
          <p:cNvGraphicFramePr/>
          <p:nvPr/>
        </p:nvGraphicFramePr>
        <p:xfrm>
          <a:off x="323528" y="1412776"/>
          <a:ext cx="4032448" cy="4968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499992" y="1340768"/>
          <a:ext cx="4355976" cy="5184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smtClean="0">
                <a:latin typeface="Times New Roman" pitchFamily="18" charset="0"/>
                <a:cs typeface="Times New Roman" pitchFamily="18" charset="0"/>
              </a:rPr>
              <a:t>Thailand’s IIT-A by SITC from 2007-2015</a:t>
            </a:r>
            <a:endParaRPr lang="th-TH" sz="3600" dirty="0"/>
          </a:p>
        </p:txBody>
      </p:sp>
      <p:graphicFrame>
        <p:nvGraphicFramePr>
          <p:cNvPr id="3" name="Chart 2"/>
          <p:cNvGraphicFramePr/>
          <p:nvPr/>
        </p:nvGraphicFramePr>
        <p:xfrm>
          <a:off x="179512" y="1340768"/>
          <a:ext cx="4392488" cy="5112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572000" y="1340768"/>
          <a:ext cx="4355976"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latin typeface="Times New Roman" pitchFamily="18" charset="0"/>
                <a:cs typeface="Times New Roman" pitchFamily="18" charset="0"/>
              </a:rPr>
              <a:t>Thailand’s IIT-G and Export Growth</a:t>
            </a:r>
            <a:endParaRPr lang="th-TH" sz="3600" dirty="0">
              <a:latin typeface="Times New Roman" pitchFamily="18" charset="0"/>
            </a:endParaRPr>
          </a:p>
        </p:txBody>
      </p:sp>
      <p:graphicFrame>
        <p:nvGraphicFramePr>
          <p:cNvPr id="3" name="Chart 2"/>
          <p:cNvGraphicFramePr/>
          <p:nvPr/>
        </p:nvGraphicFramePr>
        <p:xfrm>
          <a:off x="755576" y="1196753"/>
          <a:ext cx="7560840"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67544" y="4653136"/>
            <a:ext cx="8136904" cy="1944216"/>
          </a:xfrm>
          <a:prstGeom prst="rect">
            <a:avLst/>
          </a:prstGeom>
          <a:no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buFontTx/>
              <a:buChar char="-"/>
            </a:pPr>
            <a:r>
              <a:rPr lang="en-US" sz="2400" dirty="0" smtClean="0">
                <a:latin typeface="Times New Roman" pitchFamily="18" charset="0"/>
                <a:cs typeface="Times New Roman" pitchFamily="18" charset="0"/>
              </a:rPr>
              <a:t>There is no clear association of Thailand’s export growth and intra-industry trade </a:t>
            </a:r>
          </a:p>
          <a:p>
            <a:pPr>
              <a:buFontTx/>
              <a:buChar char="-"/>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Thailand export growth trend to rely more on cost and price competition rather than on value added created by product differentiation both horizontally and vertically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994122"/>
          </a:xfrm>
        </p:spPr>
        <p:txBody>
          <a:bodyPr>
            <a:normAutofit/>
          </a:bodyPr>
          <a:lstStyle/>
          <a:p>
            <a:r>
              <a:rPr lang="en-US" sz="3600" dirty="0" smtClean="0">
                <a:latin typeface="Times New Roman" pitchFamily="18" charset="0"/>
                <a:cs typeface="Times New Roman" pitchFamily="18" charset="0"/>
              </a:rPr>
              <a:t>Thailand’s IIT</a:t>
            </a: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and </a:t>
            </a:r>
            <a:r>
              <a:rPr lang="en-US" sz="3600" dirty="0" smtClean="0">
                <a:latin typeface="Times New Roman" pitchFamily="18" charset="0"/>
                <a:cs typeface="Times New Roman" pitchFamily="18" charset="0"/>
              </a:rPr>
              <a:t>Competitiveness </a:t>
            </a:r>
            <a:endParaRPr lang="th-TH" sz="3600" dirty="0">
              <a:latin typeface="Times New Roman" pitchFamily="18" charset="0"/>
            </a:endParaRPr>
          </a:p>
        </p:txBody>
      </p:sp>
      <p:graphicFrame>
        <p:nvGraphicFramePr>
          <p:cNvPr id="3" name="Chart 2"/>
          <p:cNvGraphicFramePr/>
          <p:nvPr/>
        </p:nvGraphicFramePr>
        <p:xfrm>
          <a:off x="323528" y="1484784"/>
          <a:ext cx="4104456" cy="49685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499992" y="1412776"/>
          <a:ext cx="4368180"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899592" y="2348880"/>
            <a:ext cx="936104" cy="252028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h-TH" dirty="0"/>
          </a:p>
        </p:txBody>
      </p:sp>
      <p:sp>
        <p:nvSpPr>
          <p:cNvPr id="6" name="Oval 5"/>
          <p:cNvSpPr/>
          <p:nvPr/>
        </p:nvSpPr>
        <p:spPr>
          <a:xfrm>
            <a:off x="5076056" y="3501008"/>
            <a:ext cx="936104" cy="187220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h-TH"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latin typeface="Times New Roman" pitchFamily="18" charset="0"/>
                <a:cs typeface="Times New Roman" pitchFamily="18" charset="0"/>
              </a:rPr>
              <a:t>Thailand’s IIT and Competitiveness </a:t>
            </a:r>
            <a:endParaRPr lang="th-TH" sz="3600" dirty="0"/>
          </a:p>
        </p:txBody>
      </p:sp>
      <p:graphicFrame>
        <p:nvGraphicFramePr>
          <p:cNvPr id="3" name="Chart 2"/>
          <p:cNvGraphicFramePr/>
          <p:nvPr/>
        </p:nvGraphicFramePr>
        <p:xfrm>
          <a:off x="251520" y="1340768"/>
          <a:ext cx="4248472" cy="5112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499992" y="1340768"/>
          <a:ext cx="4392488"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755576" y="3212976"/>
            <a:ext cx="1440160" cy="165618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6" name="Oval 5"/>
          <p:cNvSpPr/>
          <p:nvPr/>
        </p:nvSpPr>
        <p:spPr>
          <a:xfrm>
            <a:off x="5148064" y="3284984"/>
            <a:ext cx="1368152" cy="21602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Empirical Results </a:t>
            </a:r>
            <a:endParaRPr lang="th-TH" dirty="0">
              <a:latin typeface="Times New Roman" pitchFamily="18" charset="0"/>
            </a:endParaRPr>
          </a:p>
        </p:txBody>
      </p:sp>
      <p:graphicFrame>
        <p:nvGraphicFramePr>
          <p:cNvPr id="3" name="Table 2"/>
          <p:cNvGraphicFramePr>
            <a:graphicFrameLocks noGrp="1"/>
          </p:cNvGraphicFramePr>
          <p:nvPr/>
        </p:nvGraphicFramePr>
        <p:xfrm>
          <a:off x="611560" y="1484777"/>
          <a:ext cx="7632847" cy="4170753"/>
        </p:xfrm>
        <a:graphic>
          <a:graphicData uri="http://schemas.openxmlformats.org/drawingml/2006/table">
            <a:tbl>
              <a:tblPr/>
              <a:tblGrid>
                <a:gridCol w="2083597"/>
                <a:gridCol w="1387313"/>
                <a:gridCol w="1387313"/>
                <a:gridCol w="1513432"/>
                <a:gridCol w="1261192"/>
              </a:tblGrid>
              <a:tr h="271466">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600" dirty="0">
                          <a:latin typeface="Times New Roman"/>
                          <a:ea typeface="Times New Roman"/>
                          <a:cs typeface="Angsana New"/>
                        </a:rPr>
                        <a:t>(1)</a:t>
                      </a:r>
                      <a:endParaRPr lang="en-US" sz="1600" dirty="0">
                        <a:latin typeface="Calibri"/>
                        <a:ea typeface="Times New Roman"/>
                        <a:cs typeface="Cordi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600">
                          <a:latin typeface="Times New Roman"/>
                          <a:ea typeface="Times New Roman"/>
                          <a:cs typeface="Angsana New"/>
                        </a:rPr>
                        <a:t>(2)</a:t>
                      </a:r>
                      <a:endParaRPr lang="en-US" sz="1600">
                        <a:latin typeface="Calibri"/>
                        <a:ea typeface="Times New Roman"/>
                        <a:cs typeface="Cordi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600">
                          <a:latin typeface="Times New Roman"/>
                          <a:ea typeface="Times New Roman"/>
                          <a:cs typeface="Angsana New"/>
                        </a:rPr>
                        <a:t>(3)</a:t>
                      </a:r>
                      <a:endParaRPr lang="en-US" sz="1600">
                        <a:latin typeface="Calibri"/>
                        <a:ea typeface="Times New Roman"/>
                        <a:cs typeface="Cordi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1600">
                          <a:latin typeface="Times New Roman"/>
                          <a:ea typeface="Times New Roman"/>
                          <a:cs typeface="Angsana New"/>
                        </a:rPr>
                        <a:t>(4)</a:t>
                      </a:r>
                      <a:endParaRPr lang="en-US" sz="1600">
                        <a:latin typeface="Calibri"/>
                        <a:ea typeface="Times New Roman"/>
                        <a:cs typeface="Cordi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r>
              <a:tr h="271466">
                <a:tc>
                  <a:txBody>
                    <a:bodyPr/>
                    <a:lstStyle/>
                    <a:p>
                      <a:pPr algn="ctr">
                        <a:lnSpc>
                          <a:spcPct val="107000"/>
                        </a:lnSpc>
                        <a:spcAft>
                          <a:spcPts val="0"/>
                        </a:spcAft>
                      </a:pPr>
                      <a:r>
                        <a:rPr lang="en-US" sz="1600">
                          <a:latin typeface="Times New Roman"/>
                          <a:ea typeface="Times New Roman"/>
                          <a:cs typeface="Angsana New"/>
                        </a:rPr>
                        <a:t>VARIABLES</a:t>
                      </a:r>
                      <a:endParaRPr lang="en-US" sz="160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err="1">
                          <a:latin typeface="Times New Roman"/>
                          <a:ea typeface="Times New Roman"/>
                          <a:cs typeface="Angsana New"/>
                        </a:rPr>
                        <a:t>REGrcaex</a:t>
                      </a:r>
                      <a:endParaRPr lang="en-US" sz="1600" dirty="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latin typeface="Times New Roman"/>
                          <a:ea typeface="Times New Roman"/>
                          <a:cs typeface="Angsana New"/>
                        </a:rPr>
                        <a:t>REGrcaex</a:t>
                      </a:r>
                      <a:endParaRPr lang="en-US" sz="160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latin typeface="Times New Roman"/>
                          <a:ea typeface="Times New Roman"/>
                          <a:cs typeface="Angsana New"/>
                        </a:rPr>
                        <a:t>FErcaex</a:t>
                      </a:r>
                      <a:endParaRPr lang="en-US" sz="160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latin typeface="Times New Roman"/>
                          <a:ea typeface="Times New Roman"/>
                          <a:cs typeface="Angsana New"/>
                        </a:rPr>
                        <a:t>FErcaex</a:t>
                      </a:r>
                      <a:endParaRPr lang="en-US" sz="160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r>
              <a:tr h="285575">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w="12700" cap="flat" cmpd="sng" algn="ctr">
                      <a:solidFill>
                        <a:srgbClr val="000000"/>
                      </a:solidFill>
                      <a:prstDash val="solid"/>
                      <a:round/>
                      <a:headEnd type="none" w="med" len="med"/>
                      <a:tailEnd type="none" w="med" len="med"/>
                    </a:lnT>
                    <a:lnB>
                      <a:noFill/>
                    </a:lnB>
                  </a:tcPr>
                </a:tc>
              </a:tr>
              <a:tr h="271466">
                <a:tc>
                  <a:txBody>
                    <a:bodyPr/>
                    <a:lstStyle/>
                    <a:p>
                      <a:pPr algn="ctr">
                        <a:lnSpc>
                          <a:spcPct val="107000"/>
                        </a:lnSpc>
                        <a:spcAft>
                          <a:spcPts val="0"/>
                        </a:spcAft>
                      </a:pPr>
                      <a:r>
                        <a:rPr lang="en-US" sz="1600">
                          <a:latin typeface="Times New Roman"/>
                          <a:ea typeface="Times New Roman"/>
                          <a:cs typeface="Angsana New"/>
                        </a:rPr>
                        <a:t>L.rcaex</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0.978***</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0.980***</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0.349*</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0.377*</a:t>
                      </a:r>
                      <a:endParaRPr lang="en-US" sz="1600">
                        <a:latin typeface="Calibri"/>
                        <a:ea typeface="Times New Roman"/>
                        <a:cs typeface="Cordia New"/>
                      </a:endParaRPr>
                    </a:p>
                  </a:txBody>
                  <a:tcPr marL="47625" marR="47625" marT="0" marB="0">
                    <a:lnL>
                      <a:noFill/>
                    </a:lnL>
                    <a:lnR>
                      <a:noFill/>
                    </a:lnR>
                    <a:lnT>
                      <a:noFill/>
                    </a:lnT>
                    <a:lnB>
                      <a:noFill/>
                    </a:lnB>
                  </a:tcPr>
                </a:tc>
              </a:tr>
              <a:tr h="271466">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(0.0365)</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(0.0347)</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(0.189)</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(0.192)</a:t>
                      </a:r>
                      <a:endParaRPr lang="en-US" sz="1600">
                        <a:latin typeface="Calibri"/>
                        <a:ea typeface="Times New Roman"/>
                        <a:cs typeface="Cordia New"/>
                      </a:endParaRPr>
                    </a:p>
                  </a:txBody>
                  <a:tcPr marL="47625" marR="47625" marT="0" marB="0">
                    <a:lnL>
                      <a:noFill/>
                    </a:lnL>
                    <a:lnR>
                      <a:noFill/>
                    </a:lnR>
                    <a:lnT>
                      <a:noFill/>
                    </a:lnT>
                    <a:lnB>
                      <a:noFill/>
                    </a:lnB>
                  </a:tcPr>
                </a:tc>
              </a:tr>
              <a:tr h="285575">
                <a:tc>
                  <a:txBody>
                    <a:bodyPr/>
                    <a:lstStyle/>
                    <a:p>
                      <a:pPr algn="ctr">
                        <a:lnSpc>
                          <a:spcPct val="107000"/>
                        </a:lnSpc>
                        <a:spcAft>
                          <a:spcPts val="0"/>
                        </a:spcAft>
                      </a:pPr>
                      <a:r>
                        <a:rPr lang="en-US" sz="1600">
                          <a:latin typeface="Times New Roman"/>
                          <a:ea typeface="Times New Roman"/>
                          <a:cs typeface="Angsana New"/>
                        </a:rPr>
                        <a:t>iita</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-0.000570</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-0.00605***</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r>
              <a:tr h="285575">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(0.000477)</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(0.00150)</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r>
              <a:tr h="285575">
                <a:tc>
                  <a:txBody>
                    <a:bodyPr/>
                    <a:lstStyle/>
                    <a:p>
                      <a:pPr algn="ctr">
                        <a:lnSpc>
                          <a:spcPct val="107000"/>
                        </a:lnSpc>
                        <a:spcAft>
                          <a:spcPts val="0"/>
                        </a:spcAft>
                      </a:pPr>
                      <a:r>
                        <a:rPr lang="en-US" sz="1600">
                          <a:latin typeface="Times New Roman"/>
                          <a:ea typeface="Times New Roman"/>
                          <a:cs typeface="Angsana New"/>
                        </a:rPr>
                        <a:t>iitg</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-0.000136</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-0.000981</a:t>
                      </a:r>
                      <a:endParaRPr lang="en-US" sz="1600">
                        <a:latin typeface="Calibri"/>
                        <a:ea typeface="Times New Roman"/>
                        <a:cs typeface="Cordia New"/>
                      </a:endParaRPr>
                    </a:p>
                  </a:txBody>
                  <a:tcPr marL="47625" marR="47625" marT="0" marB="0">
                    <a:lnL>
                      <a:noFill/>
                    </a:lnL>
                    <a:lnR>
                      <a:noFill/>
                    </a:lnR>
                    <a:lnT>
                      <a:noFill/>
                    </a:lnT>
                    <a:lnB>
                      <a:noFill/>
                    </a:lnB>
                  </a:tcPr>
                </a:tc>
              </a:tr>
              <a:tr h="285575">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(0.000383)</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(0.00198)</a:t>
                      </a:r>
                      <a:endParaRPr lang="en-US" sz="1600">
                        <a:latin typeface="Calibri"/>
                        <a:ea typeface="Times New Roman"/>
                        <a:cs typeface="Cordia New"/>
                      </a:endParaRPr>
                    </a:p>
                  </a:txBody>
                  <a:tcPr marL="47625" marR="47625" marT="0" marB="0">
                    <a:lnL>
                      <a:noFill/>
                    </a:lnL>
                    <a:lnR>
                      <a:noFill/>
                    </a:lnR>
                    <a:lnT>
                      <a:noFill/>
                    </a:lnT>
                    <a:lnB>
                      <a:noFill/>
                    </a:lnB>
                  </a:tcPr>
                </a:tc>
              </a:tr>
              <a:tr h="271466">
                <a:tc>
                  <a:txBody>
                    <a:bodyPr/>
                    <a:lstStyle/>
                    <a:p>
                      <a:pPr algn="ctr">
                        <a:lnSpc>
                          <a:spcPct val="107000"/>
                        </a:lnSpc>
                        <a:spcAft>
                          <a:spcPts val="0"/>
                        </a:spcAft>
                      </a:pPr>
                      <a:r>
                        <a:rPr lang="en-US" sz="1600">
                          <a:latin typeface="Times New Roman"/>
                          <a:ea typeface="Times New Roman"/>
                          <a:cs typeface="Angsana New"/>
                        </a:rPr>
                        <a:t>Constant</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0.0368</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0.0265</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0.892***</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0.753***</a:t>
                      </a:r>
                      <a:endParaRPr lang="en-US" sz="1600">
                        <a:latin typeface="Calibri"/>
                        <a:ea typeface="Times New Roman"/>
                        <a:cs typeface="Cordia New"/>
                      </a:endParaRPr>
                    </a:p>
                  </a:txBody>
                  <a:tcPr marL="47625" marR="47625" marT="0" marB="0">
                    <a:lnL>
                      <a:noFill/>
                    </a:lnL>
                    <a:lnR>
                      <a:noFill/>
                    </a:lnR>
                    <a:lnT>
                      <a:noFill/>
                    </a:lnT>
                    <a:lnB>
                      <a:noFill/>
                    </a:lnB>
                  </a:tcPr>
                </a:tc>
              </a:tr>
              <a:tr h="271466">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(0.0438)</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(0.0338)</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(0.239)</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(0.278)</a:t>
                      </a:r>
                      <a:endParaRPr lang="en-US" sz="1600">
                        <a:latin typeface="Calibri"/>
                        <a:ea typeface="Times New Roman"/>
                        <a:cs typeface="Cordia New"/>
                      </a:endParaRPr>
                    </a:p>
                  </a:txBody>
                  <a:tcPr marL="47625" marR="47625" marT="0" marB="0">
                    <a:lnL>
                      <a:noFill/>
                    </a:lnL>
                    <a:lnR>
                      <a:noFill/>
                    </a:lnR>
                    <a:lnT>
                      <a:noFill/>
                    </a:lnT>
                    <a:lnB>
                      <a:noFill/>
                    </a:lnB>
                  </a:tcPr>
                </a:tc>
              </a:tr>
              <a:tr h="285575">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c>
                  <a:txBody>
                    <a:bodyPr/>
                    <a:lstStyle/>
                    <a:p>
                      <a:pPr algn="ctr">
                        <a:lnSpc>
                          <a:spcPct val="107000"/>
                        </a:lnSpc>
                        <a:spcAft>
                          <a:spcPts val="0"/>
                        </a:spcAft>
                      </a:pPr>
                      <a:endParaRPr lang="en-US" sz="1600">
                        <a:latin typeface="Times New Roman"/>
                        <a:ea typeface="Times New Roman"/>
                        <a:cs typeface="Angsana New"/>
                      </a:endParaRPr>
                    </a:p>
                  </a:txBody>
                  <a:tcPr marL="47625" marR="47625" marT="0" marB="0">
                    <a:lnL>
                      <a:noFill/>
                    </a:lnL>
                    <a:lnR>
                      <a:noFill/>
                    </a:lnR>
                    <a:lnT>
                      <a:noFill/>
                    </a:lnT>
                    <a:lnB>
                      <a:noFill/>
                    </a:lnB>
                  </a:tcPr>
                </a:tc>
              </a:tr>
              <a:tr h="271466">
                <a:tc>
                  <a:txBody>
                    <a:bodyPr/>
                    <a:lstStyle/>
                    <a:p>
                      <a:pPr algn="ctr">
                        <a:lnSpc>
                          <a:spcPct val="107000"/>
                        </a:lnSpc>
                        <a:spcAft>
                          <a:spcPts val="0"/>
                        </a:spcAft>
                      </a:pPr>
                      <a:r>
                        <a:rPr lang="en-US" sz="1600">
                          <a:latin typeface="Times New Roman"/>
                          <a:ea typeface="Times New Roman"/>
                          <a:cs typeface="Angsana New"/>
                        </a:rPr>
                        <a:t>Observations</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544</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544</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544</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544</a:t>
                      </a:r>
                      <a:endParaRPr lang="en-US" sz="1600">
                        <a:latin typeface="Calibri"/>
                        <a:ea typeface="Times New Roman"/>
                        <a:cs typeface="Cordia New"/>
                      </a:endParaRPr>
                    </a:p>
                  </a:txBody>
                  <a:tcPr marL="47625" marR="47625" marT="0" marB="0">
                    <a:lnL>
                      <a:noFill/>
                    </a:lnL>
                    <a:lnR>
                      <a:noFill/>
                    </a:lnR>
                    <a:lnT>
                      <a:noFill/>
                    </a:lnT>
                    <a:lnB>
                      <a:noFill/>
                    </a:lnB>
                  </a:tcPr>
                </a:tc>
              </a:tr>
              <a:tr h="271466">
                <a:tc>
                  <a:txBody>
                    <a:bodyPr/>
                    <a:lstStyle/>
                    <a:p>
                      <a:pPr algn="ctr">
                        <a:lnSpc>
                          <a:spcPct val="107000"/>
                        </a:lnSpc>
                        <a:spcAft>
                          <a:spcPts val="0"/>
                        </a:spcAft>
                      </a:pPr>
                      <a:r>
                        <a:rPr lang="en-US" sz="1600">
                          <a:latin typeface="Times New Roman"/>
                          <a:ea typeface="Times New Roman"/>
                          <a:cs typeface="Angsana New"/>
                        </a:rPr>
                        <a:t>R-squared</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dirty="0">
                          <a:latin typeface="Times New Roman"/>
                          <a:ea typeface="Times New Roman"/>
                          <a:cs typeface="Angsana New"/>
                        </a:rPr>
                        <a:t>0.969</a:t>
                      </a:r>
                      <a:endParaRPr lang="en-US" sz="1600" dirty="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0.969</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0.184</a:t>
                      </a:r>
                      <a:endParaRPr lang="en-US" sz="1600">
                        <a:latin typeface="Calibri"/>
                        <a:ea typeface="Times New Roman"/>
                        <a:cs typeface="Cordia New"/>
                      </a:endParaRPr>
                    </a:p>
                  </a:txBody>
                  <a:tcPr marL="47625" marR="47625" marT="0" marB="0">
                    <a:lnL>
                      <a:noFill/>
                    </a:lnL>
                    <a:lnR>
                      <a:noFill/>
                    </a:lnR>
                    <a:lnT>
                      <a:noFill/>
                    </a:lnT>
                    <a:lnB>
                      <a:noFill/>
                    </a:lnB>
                  </a:tcPr>
                </a:tc>
                <a:tc>
                  <a:txBody>
                    <a:bodyPr/>
                    <a:lstStyle/>
                    <a:p>
                      <a:pPr algn="ctr">
                        <a:lnSpc>
                          <a:spcPct val="107000"/>
                        </a:lnSpc>
                        <a:spcAft>
                          <a:spcPts val="0"/>
                        </a:spcAft>
                      </a:pPr>
                      <a:r>
                        <a:rPr lang="en-US" sz="1600">
                          <a:latin typeface="Times New Roman"/>
                          <a:ea typeface="Times New Roman"/>
                          <a:cs typeface="Angsana New"/>
                        </a:rPr>
                        <a:t>0.147</a:t>
                      </a:r>
                      <a:endParaRPr lang="en-US" sz="1600">
                        <a:latin typeface="Calibri"/>
                        <a:ea typeface="Times New Roman"/>
                        <a:cs typeface="Cordia New"/>
                      </a:endParaRPr>
                    </a:p>
                  </a:txBody>
                  <a:tcPr marL="47625" marR="47625" marT="0" marB="0">
                    <a:lnL>
                      <a:noFill/>
                    </a:lnL>
                    <a:lnR>
                      <a:noFill/>
                    </a:lnR>
                    <a:lnT>
                      <a:noFill/>
                    </a:lnT>
                    <a:lnB>
                      <a:noFill/>
                    </a:lnB>
                  </a:tcPr>
                </a:tc>
              </a:tr>
              <a:tr h="285575">
                <a:tc>
                  <a:txBody>
                    <a:bodyPr/>
                    <a:lstStyle/>
                    <a:p>
                      <a:pPr algn="ctr">
                        <a:lnSpc>
                          <a:spcPct val="107000"/>
                        </a:lnSpc>
                        <a:spcAft>
                          <a:spcPts val="0"/>
                        </a:spcAft>
                      </a:pPr>
                      <a:r>
                        <a:rPr lang="en-US" sz="1600" dirty="0">
                          <a:latin typeface="Times New Roman"/>
                          <a:ea typeface="Times New Roman"/>
                          <a:cs typeface="Angsana New"/>
                        </a:rPr>
                        <a:t>Number of sitc2</a:t>
                      </a:r>
                      <a:endParaRPr lang="en-US" sz="1600" dirty="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US" sz="1600" dirty="0">
                        <a:latin typeface="Times New Roman"/>
                        <a:ea typeface="Times New Roman"/>
                        <a:cs typeface="Angsan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latin typeface="Times New Roman"/>
                          <a:ea typeface="Times New Roman"/>
                          <a:cs typeface="Angsana New"/>
                        </a:rPr>
                        <a:t>68</a:t>
                      </a:r>
                      <a:endParaRPr lang="en-US" sz="1600" dirty="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dirty="0">
                          <a:latin typeface="Times New Roman"/>
                          <a:ea typeface="Times New Roman"/>
                          <a:cs typeface="Angsana New"/>
                        </a:rPr>
                        <a:t>68</a:t>
                      </a:r>
                      <a:endParaRPr lang="en-US" sz="1600" dirty="0">
                        <a:latin typeface="Calibri"/>
                        <a:ea typeface="Times New Roman"/>
                        <a:cs typeface="Cordia New"/>
                      </a:endParaRPr>
                    </a:p>
                  </a:txBody>
                  <a:tcPr marL="47625" marR="47625"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907704" y="5733256"/>
            <a:ext cx="55446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latin typeface="Times New Roman" pitchFamily="18" charset="0"/>
                <a:cs typeface="Times New Roman" pitchFamily="18" charset="0"/>
              </a:rPr>
              <a:t>Robust standard errors in parentheses</a:t>
            </a:r>
          </a:p>
          <a:p>
            <a:pPr algn="ctr"/>
            <a:r>
              <a:rPr lang="en-US" sz="1800" dirty="0" smtClean="0">
                <a:latin typeface="Times New Roman" pitchFamily="18" charset="0"/>
                <a:cs typeface="Times New Roman" pitchFamily="18" charset="0"/>
              </a:rPr>
              <a:t>*** p&lt;0.01, ** p&lt;0.05, * p&lt;0.1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Summary </a:t>
            </a:r>
            <a:endParaRPr lang="th-TH" dirty="0">
              <a:latin typeface="Times New Roman" pitchFamily="18" charset="0"/>
            </a:endParaRPr>
          </a:p>
        </p:txBody>
      </p:sp>
      <p:sp>
        <p:nvSpPr>
          <p:cNvPr id="3" name="Content Placeholder 2"/>
          <p:cNvSpPr>
            <a:spLocks noGrp="1"/>
          </p:cNvSpPr>
          <p:nvPr>
            <p:ph idx="1"/>
          </p:nvPr>
        </p:nvSpPr>
        <p:spPr>
          <a:xfrm>
            <a:off x="457200" y="1600200"/>
            <a:ext cx="8229600" cy="4781128"/>
          </a:xfrm>
        </p:spPr>
        <p:txBody>
          <a:bodyPr>
            <a:normAutofit fontScale="85000" lnSpcReduction="20000"/>
          </a:bodyPr>
          <a:lstStyle/>
          <a:p>
            <a:r>
              <a:rPr lang="en-US" dirty="0" smtClean="0">
                <a:latin typeface="Times New Roman" pitchFamily="18" charset="0"/>
                <a:cs typeface="Times New Roman" pitchFamily="18" charset="0"/>
              </a:rPr>
              <a:t>No clear empirical evidence suggests benefits from intra-industry trade after two major economic collaboration agreements; AFTA and AEC. </a:t>
            </a:r>
          </a:p>
          <a:p>
            <a:r>
              <a:rPr lang="en-US" dirty="0" smtClean="0">
                <a:latin typeface="Times New Roman" pitchFamily="18" charset="0"/>
                <a:cs typeface="Times New Roman" pitchFamily="18" charset="0"/>
              </a:rPr>
              <a:t>Moving up value ladder through trade among ASEAN and taking advantage in developing production networking and eventually achieve narrowing economic development is still a challenging process for ASEAN </a:t>
            </a:r>
          </a:p>
          <a:p>
            <a:r>
              <a:rPr lang="en-US" dirty="0" smtClean="0">
                <a:latin typeface="Times New Roman" pitchFamily="18" charset="0"/>
                <a:cs typeface="Times New Roman" pitchFamily="18" charset="0"/>
              </a:rPr>
              <a:t>Efficiency gains, competitiveness enhancement and benefits of diversification in response to greater market volatility and disruptive technology appear to be the key factors for ASEAN in further economic collaboration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Trading in the Age of Globalization and Technology Dynamism </a:t>
            </a:r>
            <a:endParaRPr lang="th-TH" dirty="0">
              <a:latin typeface="Times New Roman" pitchFamily="18" charset="0"/>
            </a:endParaRPr>
          </a:p>
        </p:txBody>
      </p:sp>
      <p:sp>
        <p:nvSpPr>
          <p:cNvPr id="3" name="Content Placeholder 2"/>
          <p:cNvSpPr>
            <a:spLocks noGrp="1"/>
          </p:cNvSpPr>
          <p:nvPr>
            <p:ph idx="1"/>
          </p:nvPr>
        </p:nvSpPr>
        <p:spPr>
          <a:xfrm>
            <a:off x="395536" y="1600200"/>
            <a:ext cx="8424936" cy="4997152"/>
          </a:xfrm>
        </p:spPr>
        <p:txBody>
          <a:bodyPr>
            <a:normAutofit fontScale="70000" lnSpcReduction="20000"/>
          </a:bodyPr>
          <a:lstStyle/>
          <a:p>
            <a:r>
              <a:rPr lang="en-US" dirty="0" smtClean="0">
                <a:latin typeface="Times New Roman" pitchFamily="18" charset="0"/>
                <a:cs typeface="Times New Roman" pitchFamily="18" charset="0"/>
              </a:rPr>
              <a:t>The possibility of IIT (Horizontally IIT) due to monopolistic competition and increasing return to scale despite similar factor endowment (</a:t>
            </a:r>
            <a:r>
              <a:rPr lang="en-US" dirty="0" err="1" smtClean="0">
                <a:latin typeface="Times New Roman" pitchFamily="18" charset="0"/>
                <a:cs typeface="Times New Roman" pitchFamily="18" charset="0"/>
              </a:rPr>
              <a:t>Krugman</a:t>
            </a:r>
            <a:r>
              <a:rPr lang="en-US" dirty="0" smtClean="0">
                <a:latin typeface="Times New Roman" pitchFamily="18" charset="0"/>
                <a:cs typeface="Times New Roman" pitchFamily="18" charset="0"/>
              </a:rPr>
              <a:t> (1979, 1981), Lancaster (1980), </a:t>
            </a:r>
            <a:r>
              <a:rPr lang="en-US" dirty="0" err="1" smtClean="0">
                <a:latin typeface="Times New Roman" pitchFamily="18" charset="0"/>
                <a:cs typeface="Times New Roman" pitchFamily="18" charset="0"/>
              </a:rPr>
              <a:t>Helpman</a:t>
            </a:r>
            <a:r>
              <a:rPr lang="en-US" dirty="0" smtClean="0">
                <a:latin typeface="Times New Roman" pitchFamily="18" charset="0"/>
                <a:cs typeface="Times New Roman" pitchFamily="18" charset="0"/>
              </a:rPr>
              <a:t> (1981)) </a:t>
            </a:r>
          </a:p>
          <a:p>
            <a:r>
              <a:rPr lang="en-US" dirty="0" smtClean="0">
                <a:latin typeface="Times New Roman" pitchFamily="18" charset="0"/>
                <a:cs typeface="Times New Roman" pitchFamily="18" charset="0"/>
              </a:rPr>
              <a:t>A growing numbers of studies focus on the determinants of IIT, i.e., trade openness and IIT (Greater degree of IIT was found in association with increasing exports but not for imports) and IIT is more likely in the industry with monopolistic competition.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Rapid </a:t>
            </a:r>
            <a:r>
              <a:rPr lang="en-US" dirty="0" smtClean="0">
                <a:latin typeface="Times New Roman" pitchFamily="18" charset="0"/>
                <a:cs typeface="Times New Roman" pitchFamily="18" charset="0"/>
              </a:rPr>
              <a:t>production technology upgrading and networking </a:t>
            </a:r>
          </a:p>
          <a:p>
            <a:r>
              <a:rPr lang="en-US" dirty="0" smtClean="0">
                <a:latin typeface="Times New Roman" pitchFamily="18" charset="0"/>
                <a:cs typeface="Times New Roman" pitchFamily="18" charset="0"/>
              </a:rPr>
              <a:t>Decreasing significant of economies of scale and increasing role of economies of scope in global competition </a:t>
            </a:r>
          </a:p>
          <a:p>
            <a:r>
              <a:rPr lang="en-US" dirty="0" smtClean="0">
                <a:latin typeface="Times New Roman" pitchFamily="18" charset="0"/>
                <a:cs typeface="Times New Roman" pitchFamily="18" charset="0"/>
              </a:rPr>
              <a:t>Emergence of imperfection competition in global trading especially in the industry where large multinational enterprises dominate the market </a:t>
            </a:r>
          </a:p>
          <a:p>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eterogeneity in preferences and </a:t>
            </a:r>
            <a:r>
              <a:rPr lang="en-US" dirty="0" smtClean="0">
                <a:latin typeface="Times New Roman" pitchFamily="18" charset="0"/>
                <a:cs typeface="Times New Roman" pitchFamily="18" charset="0"/>
              </a:rPr>
              <a:t>consumptions.  Increasing trend of Industrial fragmentation</a:t>
            </a:r>
            <a:r>
              <a:rPr lang="en-US" dirty="0" smtClean="0">
                <a:latin typeface="Times New Roman" pitchFamily="18" charset="0"/>
                <a:cs typeface="Times New Roman" pitchFamily="18" charset="0"/>
              </a:rPr>
              <a:t> and product segmentation in recent development. </a:t>
            </a: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3600" dirty="0" smtClean="0">
                <a:latin typeface="Times New Roman" pitchFamily="18" charset="0"/>
                <a:cs typeface="Times New Roman" pitchFamily="18" charset="0"/>
              </a:rPr>
              <a:t>Framework of the Study </a:t>
            </a:r>
            <a:endParaRPr lang="th-TH" sz="3600" dirty="0">
              <a:latin typeface="Times New Roman" pitchFamily="18" charset="0"/>
            </a:endParaRPr>
          </a:p>
        </p:txBody>
      </p:sp>
      <p:sp>
        <p:nvSpPr>
          <p:cNvPr id="3" name="Rounded Rectangle 2"/>
          <p:cNvSpPr/>
          <p:nvPr/>
        </p:nvSpPr>
        <p:spPr>
          <a:xfrm>
            <a:off x="323528" y="1916832"/>
            <a:ext cx="2376264" cy="381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sz="2000" dirty="0" smtClean="0">
                <a:latin typeface="Times New Roman" pitchFamily="18" charset="0"/>
                <a:cs typeface="Times New Roman" pitchFamily="18" charset="0"/>
              </a:rPr>
              <a:t> Expansion of economic integration </a:t>
            </a:r>
            <a:r>
              <a:rPr lang="en-US" sz="2000" dirty="0" smtClean="0">
                <a:latin typeface="Times New Roman" pitchFamily="18" charset="0"/>
                <a:cs typeface="Times New Roman" pitchFamily="18" charset="0"/>
              </a:rPr>
              <a:t> such as AFTA, ASEAN+1 and AEC</a:t>
            </a:r>
            <a:endParaRPr lang="en-US" sz="2000" dirty="0" smtClean="0">
              <a:latin typeface="Times New Roman" pitchFamily="18" charset="0"/>
              <a:cs typeface="Times New Roman" pitchFamily="18" charset="0"/>
            </a:endParaRPr>
          </a:p>
          <a:p>
            <a:pPr>
              <a:buFontTx/>
              <a:buChar char="-"/>
            </a:pPr>
            <a:r>
              <a:rPr lang="en-US" sz="2000" dirty="0" smtClean="0">
                <a:latin typeface="Times New Roman" pitchFamily="18" charset="0"/>
                <a:cs typeface="Times New Roman" pitchFamily="18" charset="0"/>
              </a:rPr>
              <a:t> Greater degree of economic integration (services and factors of production) </a:t>
            </a:r>
            <a:endParaRPr lang="th-TH" sz="2000" dirty="0">
              <a:latin typeface="Times New Roman" pitchFamily="18" charset="0"/>
            </a:endParaRPr>
          </a:p>
        </p:txBody>
      </p:sp>
      <p:sp>
        <p:nvSpPr>
          <p:cNvPr id="5" name="Rectangle 4"/>
          <p:cNvSpPr/>
          <p:nvPr/>
        </p:nvSpPr>
        <p:spPr>
          <a:xfrm>
            <a:off x="3491880" y="1988840"/>
            <a:ext cx="2520280"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Inter-industry trade </a:t>
            </a:r>
          </a:p>
          <a:p>
            <a:pPr algn="ctr"/>
            <a:r>
              <a:rPr lang="en-US" sz="2000" dirty="0" smtClean="0">
                <a:latin typeface="Times New Roman" pitchFamily="18" charset="0"/>
                <a:cs typeface="Times New Roman" pitchFamily="18" charset="0"/>
              </a:rPr>
              <a:t>(Homogenous and perfect  competition)</a:t>
            </a:r>
            <a:endParaRPr lang="th-TH" dirty="0"/>
          </a:p>
        </p:txBody>
      </p:sp>
      <p:sp>
        <p:nvSpPr>
          <p:cNvPr id="6" name="Rectangle 5"/>
          <p:cNvSpPr/>
          <p:nvPr/>
        </p:nvSpPr>
        <p:spPr>
          <a:xfrm>
            <a:off x="3491880" y="4077072"/>
            <a:ext cx="252028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Intra-industry trade</a:t>
            </a:r>
          </a:p>
          <a:p>
            <a:pPr algn="ctr"/>
            <a:r>
              <a:rPr lang="en-US" sz="2000" dirty="0" smtClean="0">
                <a:latin typeface="Times New Roman" pitchFamily="18" charset="0"/>
                <a:cs typeface="Times New Roman" pitchFamily="18" charset="0"/>
              </a:rPr>
              <a:t>(Product differentiation and imperfect competition) </a:t>
            </a:r>
            <a:endParaRPr lang="th-TH" sz="2000" dirty="0">
              <a:latin typeface="Times New Roman" pitchFamily="18" charset="0"/>
            </a:endParaRPr>
          </a:p>
        </p:txBody>
      </p:sp>
      <p:sp>
        <p:nvSpPr>
          <p:cNvPr id="7" name="Right Arrow 6"/>
          <p:cNvSpPr/>
          <p:nvPr/>
        </p:nvSpPr>
        <p:spPr>
          <a:xfrm>
            <a:off x="2915816" y="2420888"/>
            <a:ext cx="50405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Right Arrow 7"/>
          <p:cNvSpPr/>
          <p:nvPr/>
        </p:nvSpPr>
        <p:spPr>
          <a:xfrm>
            <a:off x="2915816" y="4509120"/>
            <a:ext cx="50405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Rounded Rectangle 8"/>
          <p:cNvSpPr/>
          <p:nvPr/>
        </p:nvSpPr>
        <p:spPr>
          <a:xfrm>
            <a:off x="6660232" y="1556792"/>
            <a:ext cx="2304256" cy="47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sz="2000" dirty="0" smtClean="0">
                <a:latin typeface="Times New Roman" pitchFamily="18" charset="0"/>
                <a:cs typeface="Times New Roman" pitchFamily="18" charset="0"/>
              </a:rPr>
              <a:t> Can IIT enhances competitiveness?  Any relationship? </a:t>
            </a:r>
          </a:p>
          <a:p>
            <a:pPr>
              <a:buFontTx/>
              <a:buChar char="-"/>
            </a:pPr>
            <a:r>
              <a:rPr lang="en-US" sz="2000" dirty="0" smtClean="0">
                <a:latin typeface="Times New Roman" pitchFamily="18" charset="0"/>
              </a:rPr>
              <a:t> Can IIT contribute to productivity improvement? (work in progress) </a:t>
            </a:r>
          </a:p>
          <a:p>
            <a:pPr>
              <a:buFontTx/>
              <a:buChar char="-"/>
            </a:pPr>
            <a:r>
              <a:rPr lang="en-US" sz="2000" dirty="0" smtClean="0">
                <a:latin typeface="Times New Roman" pitchFamily="18" charset="0"/>
              </a:rPr>
              <a:t> </a:t>
            </a:r>
            <a:r>
              <a:rPr lang="en-US" sz="2000" dirty="0" smtClean="0">
                <a:latin typeface="Times New Roman" pitchFamily="18" charset="0"/>
              </a:rPr>
              <a:t>Can ASEAN through economic integration benefits from IIT as a way for value creation? </a:t>
            </a:r>
            <a:endParaRPr lang="th-TH" sz="2000" dirty="0">
              <a:latin typeface="Times New Roman" pitchFamily="18" charset="0"/>
            </a:endParaRPr>
          </a:p>
        </p:txBody>
      </p:sp>
      <p:sp>
        <p:nvSpPr>
          <p:cNvPr id="10" name="Right Arrow 9"/>
          <p:cNvSpPr/>
          <p:nvPr/>
        </p:nvSpPr>
        <p:spPr>
          <a:xfrm>
            <a:off x="6084168" y="4365104"/>
            <a:ext cx="50405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Intra-Industry Trade </a:t>
            </a:r>
            <a:endParaRPr lang="th-TH" dirty="0">
              <a:latin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Increasing numbers of economic integration open up opportunities for trade, services as well as factors of production and hence, fostering value creation through efficiency gain from production networking </a:t>
            </a:r>
          </a:p>
          <a:p>
            <a:r>
              <a:rPr lang="en-SG" dirty="0" smtClean="0">
                <a:latin typeface="Times New Roman" pitchFamily="18" charset="0"/>
                <a:cs typeface="Times New Roman" pitchFamily="18" charset="0"/>
              </a:rPr>
              <a:t>Gains from intra-industry trade have been pointed out in two folds</a:t>
            </a:r>
          </a:p>
          <a:p>
            <a:pPr lvl="1"/>
            <a:r>
              <a:rPr lang="en-SG" dirty="0" smtClean="0">
                <a:latin typeface="Times New Roman" pitchFamily="18" charset="0"/>
                <a:cs typeface="Times New Roman" pitchFamily="18" charset="0"/>
              </a:rPr>
              <a:t>It is a welfare improvement as domestic consumers enjoy more varieties of product </a:t>
            </a:r>
          </a:p>
          <a:p>
            <a:pPr lvl="1"/>
            <a:r>
              <a:rPr lang="en-SG" dirty="0" smtClean="0">
                <a:latin typeface="Times New Roman" pitchFamily="18" charset="0"/>
                <a:cs typeface="Times New Roman" pitchFamily="18" charset="0"/>
              </a:rPr>
              <a:t>It is also claimed that value of the goods are added through product differentiation both vertically and horizontally</a:t>
            </a: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smtClean="0">
                <a:latin typeface="Times New Roman" pitchFamily="18" charset="0"/>
                <a:cs typeface="Times New Roman" pitchFamily="18" charset="0"/>
              </a:rPr>
              <a:t>Intra-Industry Trade </a:t>
            </a:r>
            <a:endParaRPr lang="th-TH" sz="3600" dirty="0"/>
          </a:p>
        </p:txBody>
      </p:sp>
      <p:sp>
        <p:nvSpPr>
          <p:cNvPr id="3" name="Content Placeholder 2"/>
          <p:cNvSpPr>
            <a:spLocks noGrp="1"/>
          </p:cNvSpPr>
          <p:nvPr>
            <p:ph idx="1"/>
          </p:nvPr>
        </p:nvSpPr>
        <p:spPr>
          <a:xfrm>
            <a:off x="457200" y="1340768"/>
            <a:ext cx="8229600" cy="4968552"/>
          </a:xfrm>
        </p:spPr>
        <p:txBody>
          <a:bodyPr>
            <a:normAutofit fontScale="77500" lnSpcReduction="20000"/>
          </a:bodyPr>
          <a:lstStyle/>
          <a:p>
            <a:r>
              <a:rPr lang="en-US" dirty="0" smtClean="0">
                <a:latin typeface="Times New Roman" pitchFamily="18" charset="0"/>
                <a:cs typeface="Times New Roman" pitchFamily="18" charset="0"/>
              </a:rPr>
              <a:t>Theoretically, IIT determinants are both country-specific factors (endowment, economic size, income level, etc) and industry-specific factors (market competition, economies of scale, product differentiation, etc)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Horizontal </a:t>
            </a:r>
            <a:r>
              <a:rPr lang="en-US" dirty="0" smtClean="0">
                <a:latin typeface="Times New Roman" pitchFamily="18" charset="0"/>
                <a:cs typeface="Times New Roman" pitchFamily="18" charset="0"/>
              </a:rPr>
              <a:t>IIT (HIIT</a:t>
            </a:r>
            <a:r>
              <a:rPr lang="en-US" dirty="0" smtClean="0">
                <a:latin typeface="Times New Roman" pitchFamily="18" charset="0"/>
                <a:cs typeface="Times New Roman" pitchFamily="18" charset="0"/>
              </a:rPr>
              <a:t>) refers to two-way trading of horizontal differentiated goods (Different by the product attributes)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Vertical IIT (VIIT) </a:t>
            </a:r>
            <a:r>
              <a:rPr lang="en-US" dirty="0" smtClean="0">
                <a:latin typeface="Times New Roman" pitchFamily="18" charset="0"/>
                <a:cs typeface="Times New Roman" pitchFamily="18" charset="0"/>
              </a:rPr>
              <a:t>refers to two-way trading of vertical differentiated goods (Different by the product quality) </a:t>
            </a:r>
          </a:p>
          <a:p>
            <a:r>
              <a:rPr lang="en-US" dirty="0" smtClean="0">
                <a:latin typeface="Times New Roman" pitchFamily="18" charset="0"/>
                <a:cs typeface="Times New Roman" pitchFamily="18" charset="0"/>
              </a:rPr>
              <a:t>Empirical evidences found more support for country specific factor in IIT determinants. </a:t>
            </a:r>
          </a:p>
          <a:p>
            <a:r>
              <a:rPr lang="en-US" dirty="0" err="1" smtClean="0">
                <a:latin typeface="Times New Roman" pitchFamily="18" charset="0"/>
                <a:cs typeface="Times New Roman" pitchFamily="18" charset="0"/>
              </a:rPr>
              <a:t>Grubel</a:t>
            </a:r>
            <a:r>
              <a:rPr lang="en-US" dirty="0" smtClean="0">
                <a:latin typeface="Times New Roman" pitchFamily="18" charset="0"/>
                <a:cs typeface="Times New Roman" pitchFamily="18" charset="0"/>
              </a:rPr>
              <a:t>-Lloyd </a:t>
            </a:r>
            <a:r>
              <a:rPr lang="en-US" dirty="0" smtClean="0">
                <a:latin typeface="Times New Roman" pitchFamily="18" charset="0"/>
                <a:cs typeface="Times New Roman" pitchFamily="18" charset="0"/>
              </a:rPr>
              <a:t>IIT index is applied in this study on SITC 2-digits trade data </a:t>
            </a:r>
          </a:p>
          <a:p>
            <a:pPr lvl="1">
              <a:buNone/>
            </a:pPr>
            <a:r>
              <a:rPr lang="en-US" dirty="0" smtClean="0">
                <a:latin typeface="Times New Roman" pitchFamily="18" charset="0"/>
                <a:cs typeface="Times New Roman" pitchFamily="18" charset="0"/>
              </a:rPr>
              <a:t>		</a:t>
            </a:r>
          </a:p>
          <a:p>
            <a:pPr lvl="1">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IIT = (1 –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 ( |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ik</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ik</a:t>
            </a:r>
            <a:r>
              <a:rPr lang="en-US" dirty="0" smtClean="0">
                <a:latin typeface="Times New Roman" pitchFamily="18" charset="0"/>
                <a:cs typeface="Times New Roman" pitchFamily="18" charset="0"/>
              </a:rPr>
              <a:t> | / (</a:t>
            </a:r>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ik</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ik</a:t>
            </a:r>
            <a:r>
              <a:rPr lang="en-US" dirty="0" smtClean="0">
                <a:latin typeface="Times New Roman" pitchFamily="18" charset="0"/>
                <a:cs typeface="Times New Roman" pitchFamily="18" charset="0"/>
              </a:rPr>
              <a:t>)) * 100 </a:t>
            </a:r>
            <a:endParaRPr lang="th-TH" dirty="0" smtClean="0">
              <a:latin typeface="Times New Roman" pitchFamily="18" charset="0"/>
            </a:endParaRP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US" sz="4000" dirty="0" smtClean="0">
                <a:latin typeface="Times New Roman" pitchFamily="18" charset="0"/>
                <a:cs typeface="Times New Roman" pitchFamily="18" charset="0"/>
              </a:rPr>
              <a:t>Thailand’s </a:t>
            </a:r>
            <a:r>
              <a:rPr lang="en-US" sz="4000" dirty="0" smtClean="0">
                <a:latin typeface="Times New Roman" pitchFamily="18" charset="0"/>
                <a:cs typeface="Times New Roman" pitchFamily="18" charset="0"/>
              </a:rPr>
              <a:t>IIT-G </a:t>
            </a:r>
            <a:r>
              <a:rPr lang="en-US" sz="4000" dirty="0" smtClean="0">
                <a:latin typeface="Times New Roman" pitchFamily="18" charset="0"/>
                <a:cs typeface="Times New Roman" pitchFamily="18" charset="0"/>
              </a:rPr>
              <a:t>by SITC from 2007-2015</a:t>
            </a:r>
            <a:endParaRPr lang="th-TH" sz="4000" dirty="0">
              <a:latin typeface="Times New Roman" pitchFamily="18" charset="0"/>
            </a:endParaRPr>
          </a:p>
        </p:txBody>
      </p:sp>
      <p:graphicFrame>
        <p:nvGraphicFramePr>
          <p:cNvPr id="3" name="Chart 2"/>
          <p:cNvGraphicFramePr/>
          <p:nvPr/>
        </p:nvGraphicFramePr>
        <p:xfrm>
          <a:off x="611561" y="1412776"/>
          <a:ext cx="3888431" cy="46085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788024" y="1412776"/>
          <a:ext cx="3816424"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Thailand’s </a:t>
            </a:r>
            <a:r>
              <a:rPr lang="en-US" sz="3600" dirty="0" smtClean="0">
                <a:latin typeface="Times New Roman" pitchFamily="18" charset="0"/>
                <a:cs typeface="Times New Roman" pitchFamily="18" charset="0"/>
              </a:rPr>
              <a:t>IIT-G </a:t>
            </a:r>
            <a:r>
              <a:rPr lang="en-US" sz="3600" dirty="0" smtClean="0">
                <a:latin typeface="Times New Roman" pitchFamily="18" charset="0"/>
                <a:cs typeface="Times New Roman" pitchFamily="18" charset="0"/>
              </a:rPr>
              <a:t>by SITC from 2007-2015</a:t>
            </a:r>
            <a:endParaRPr lang="th-TH" sz="3600" dirty="0"/>
          </a:p>
        </p:txBody>
      </p:sp>
      <p:graphicFrame>
        <p:nvGraphicFramePr>
          <p:cNvPr id="3" name="Chart 2"/>
          <p:cNvGraphicFramePr/>
          <p:nvPr/>
        </p:nvGraphicFramePr>
        <p:xfrm>
          <a:off x="395536" y="1556792"/>
          <a:ext cx="4248472" cy="48851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644008" y="1556792"/>
          <a:ext cx="4248472"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Thailand’s </a:t>
            </a:r>
            <a:r>
              <a:rPr lang="en-US" sz="3600" dirty="0" smtClean="0">
                <a:latin typeface="Times New Roman" pitchFamily="18" charset="0"/>
                <a:cs typeface="Times New Roman" pitchFamily="18" charset="0"/>
              </a:rPr>
              <a:t>IIT-G </a:t>
            </a:r>
            <a:r>
              <a:rPr lang="en-US" sz="3600" dirty="0" smtClean="0">
                <a:latin typeface="Times New Roman" pitchFamily="18" charset="0"/>
                <a:cs typeface="Times New Roman" pitchFamily="18" charset="0"/>
              </a:rPr>
              <a:t>by SITC from 2007-2015</a:t>
            </a:r>
            <a:endParaRPr lang="th-TH" sz="3600" dirty="0"/>
          </a:p>
        </p:txBody>
      </p:sp>
      <p:graphicFrame>
        <p:nvGraphicFramePr>
          <p:cNvPr id="3" name="Chart 2"/>
          <p:cNvGraphicFramePr/>
          <p:nvPr/>
        </p:nvGraphicFramePr>
        <p:xfrm>
          <a:off x="395536" y="1412776"/>
          <a:ext cx="4032448" cy="4896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788024" y="1412776"/>
          <a:ext cx="3960440" cy="51125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dirty="0" smtClean="0">
                <a:latin typeface="Times New Roman" pitchFamily="18" charset="0"/>
                <a:cs typeface="Times New Roman" pitchFamily="18" charset="0"/>
              </a:rPr>
              <a:t>Thailand’s </a:t>
            </a:r>
            <a:r>
              <a:rPr lang="en-US" sz="3600" dirty="0" smtClean="0">
                <a:latin typeface="Times New Roman" pitchFamily="18" charset="0"/>
                <a:cs typeface="Times New Roman" pitchFamily="18" charset="0"/>
              </a:rPr>
              <a:t>IIT-G </a:t>
            </a:r>
            <a:r>
              <a:rPr lang="en-US" sz="3600" dirty="0" smtClean="0">
                <a:latin typeface="Times New Roman" pitchFamily="18" charset="0"/>
                <a:cs typeface="Times New Roman" pitchFamily="18" charset="0"/>
              </a:rPr>
              <a:t>by SITC from 2007-2015</a:t>
            </a:r>
            <a:endParaRPr lang="th-TH" sz="3600" dirty="0"/>
          </a:p>
        </p:txBody>
      </p:sp>
      <p:graphicFrame>
        <p:nvGraphicFramePr>
          <p:cNvPr id="3" name="Chart 2"/>
          <p:cNvGraphicFramePr/>
          <p:nvPr/>
        </p:nvGraphicFramePr>
        <p:xfrm>
          <a:off x="539552" y="1268760"/>
          <a:ext cx="3816424" cy="50405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4499992" y="1484784"/>
          <a:ext cx="4320480" cy="4824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1139</Words>
  <Application>Microsoft Office PowerPoint</Application>
  <PresentationFormat>On-screen Show (4:3)</PresentationFormat>
  <Paragraphs>142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Value Creation and the Role of Intra-industry Trade in ASEAN  Santi Chaisrisawatsuk  School of Economic Development  National Institute of Development Administration</vt:lpstr>
      <vt:lpstr>Trading in the Age of Globalization and Technology Dynamism </vt:lpstr>
      <vt:lpstr>Framework of the Study </vt:lpstr>
      <vt:lpstr>Intra-Industry Trade </vt:lpstr>
      <vt:lpstr>Intra-Industry Trade </vt:lpstr>
      <vt:lpstr>Thailand’s IIT-G by SITC from 2007-2015</vt:lpstr>
      <vt:lpstr>Thailand’s IIT-G by SITC from 2007-2015</vt:lpstr>
      <vt:lpstr>Thailand’s IIT-G by SITC from 2007-2015</vt:lpstr>
      <vt:lpstr>Thailand’s IIT-G by SITC from 2007-2015</vt:lpstr>
      <vt:lpstr>Thailand’s IIT in Global market </vt:lpstr>
      <vt:lpstr>Thailand’s IIT-A by SITC from 2007-2015</vt:lpstr>
      <vt:lpstr>Thailand’s IIT-A by SITC from 2007-2015</vt:lpstr>
      <vt:lpstr>Thailand’s IIT-A by SITC from 2007-2015</vt:lpstr>
      <vt:lpstr>Thailand’s IIT-A by SITC from 2007-2015</vt:lpstr>
      <vt:lpstr>Thailand’s IIT-G and Export Growth</vt:lpstr>
      <vt:lpstr>Thailand’s IIT and Competitiveness </vt:lpstr>
      <vt:lpstr>Thailand’s IIT and Competitiveness </vt:lpstr>
      <vt:lpstr>Empirical Results </vt:lpstr>
      <vt:lpstr>Summary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Creation and the Role of Intra-industry Trade in ASEAN  Santi Chaisrisawatsuk  School of Economic Development  National Institute of Development Administation</dc:title>
  <dc:creator>SANTI</dc:creator>
  <cp:lastModifiedBy>SANTI</cp:lastModifiedBy>
  <cp:revision>44</cp:revision>
  <dcterms:created xsi:type="dcterms:W3CDTF">2017-12-12T04:31:21Z</dcterms:created>
  <dcterms:modified xsi:type="dcterms:W3CDTF">2017-12-15T08:18:04Z</dcterms:modified>
</cp:coreProperties>
</file>