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56" r:id="rId4"/>
    <p:sldId id="259" r:id="rId5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F17FD6-09AA-473C-BA2A-CC819E4B4D9D}" type="doc">
      <dgm:prSet loTypeId="urn:microsoft.com/office/officeart/2005/8/layout/process1" loCatId="process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E4AA869-3E15-450F-A4BF-2F87396DAF53}">
      <dgm:prSet custT="1"/>
      <dgm:spPr/>
      <dgm:t>
        <a:bodyPr/>
        <a:lstStyle/>
        <a:p>
          <a:pPr rtl="0"/>
          <a:r>
            <a:rPr lang="en-US" sz="2800" dirty="0" smtClean="0">
              <a:latin typeface="AngsanaUPC" panose="02020603050405020304" pitchFamily="18" charset="-34"/>
              <a:cs typeface="AngsanaUPC" panose="02020603050405020304" pitchFamily="18" charset="-34"/>
            </a:rPr>
            <a:t>Farmer Young Smart </a:t>
          </a:r>
          <a:endParaRPr lang="en-US" sz="2800" dirty="0">
            <a:latin typeface="AngsanaUPC" panose="02020603050405020304" pitchFamily="18" charset="-34"/>
            <a:cs typeface="AngsanaUPC" panose="02020603050405020304" pitchFamily="18" charset="-34"/>
          </a:endParaRPr>
        </a:p>
      </dgm:t>
    </dgm:pt>
    <dgm:pt modelId="{892ED4A8-E706-4F0C-86D4-99AE559EE262}" type="parTrans" cxnId="{488BEA1A-1A83-4D05-8F56-B01469AC6506}">
      <dgm:prSet/>
      <dgm:spPr/>
      <dgm:t>
        <a:bodyPr/>
        <a:lstStyle/>
        <a:p>
          <a:endParaRPr lang="en-US" sz="2400">
            <a:latin typeface="AngsanaUPC" panose="02020603050405020304" pitchFamily="18" charset="-34"/>
            <a:cs typeface="AngsanaUPC" panose="02020603050405020304" pitchFamily="18" charset="-34"/>
          </a:endParaRPr>
        </a:p>
      </dgm:t>
    </dgm:pt>
    <dgm:pt modelId="{60E073DF-0F32-48FF-BE0E-F31B91E887D7}" type="sibTrans" cxnId="{488BEA1A-1A83-4D05-8F56-B01469AC6506}">
      <dgm:prSet/>
      <dgm:spPr/>
      <dgm:t>
        <a:bodyPr/>
        <a:lstStyle/>
        <a:p>
          <a:endParaRPr lang="en-US" sz="2400">
            <a:latin typeface="AngsanaUPC" panose="02020603050405020304" pitchFamily="18" charset="-34"/>
            <a:cs typeface="AngsanaUPC" panose="02020603050405020304" pitchFamily="18" charset="-34"/>
          </a:endParaRPr>
        </a:p>
      </dgm:t>
    </dgm:pt>
    <dgm:pt modelId="{3816AF0A-CED0-420C-8567-2E9C17CFF573}">
      <dgm:prSet custT="1"/>
      <dgm:spPr/>
      <dgm:t>
        <a:bodyPr/>
        <a:lstStyle/>
        <a:p>
          <a:pPr rtl="0"/>
          <a:r>
            <a:rPr lang="en-US" sz="3200" dirty="0" smtClean="0">
              <a:latin typeface="AngsanaUPC" panose="02020603050405020304" pitchFamily="18" charset="-34"/>
              <a:cs typeface="AngsanaUPC" panose="02020603050405020304" pitchFamily="18" charset="-34"/>
            </a:rPr>
            <a:t>Logistic </a:t>
          </a:r>
          <a:endParaRPr lang="th-TH" sz="3200" dirty="0" smtClean="0">
            <a:latin typeface="AngsanaUPC" panose="02020603050405020304" pitchFamily="18" charset="-34"/>
            <a:cs typeface="AngsanaUPC" panose="02020603050405020304" pitchFamily="18" charset="-34"/>
          </a:endParaRPr>
        </a:p>
        <a:p>
          <a:pPr rtl="0"/>
          <a:r>
            <a:rPr lang="en-US" sz="3200" dirty="0" smtClean="0">
              <a:latin typeface="AngsanaUPC" panose="02020603050405020304" pitchFamily="18" charset="-34"/>
              <a:cs typeface="AngsanaUPC" panose="02020603050405020304" pitchFamily="18" charset="-34"/>
            </a:rPr>
            <a:t> </a:t>
          </a:r>
          <a:r>
            <a:rPr lang="en-US" sz="3200" b="0" dirty="0" smtClean="0">
              <a:latin typeface="AngsanaUPC" panose="02020603050405020304" pitchFamily="18" charset="-34"/>
              <a:cs typeface="AngsanaUPC" panose="02020603050405020304" pitchFamily="18" charset="-34"/>
            </a:rPr>
            <a:t>Traceability</a:t>
          </a:r>
          <a:r>
            <a:rPr lang="th-TH" sz="3200" dirty="0" smtClean="0">
              <a:latin typeface="AngsanaUPC" panose="02020603050405020304" pitchFamily="18" charset="-34"/>
              <a:cs typeface="AngsanaUPC" panose="02020603050405020304" pitchFamily="18" charset="-34"/>
            </a:rPr>
            <a:t>	</a:t>
          </a:r>
          <a:endParaRPr lang="en-US" sz="3200" dirty="0">
            <a:latin typeface="AngsanaUPC" panose="02020603050405020304" pitchFamily="18" charset="-34"/>
            <a:cs typeface="AngsanaUPC" panose="02020603050405020304" pitchFamily="18" charset="-34"/>
          </a:endParaRPr>
        </a:p>
      </dgm:t>
    </dgm:pt>
    <dgm:pt modelId="{B0E4D041-4A21-4DC4-80D6-128CEA466726}" type="parTrans" cxnId="{E13A5414-2E61-43E8-BE1A-B6245EFFEA0F}">
      <dgm:prSet/>
      <dgm:spPr/>
      <dgm:t>
        <a:bodyPr/>
        <a:lstStyle/>
        <a:p>
          <a:endParaRPr lang="en-US" sz="2400">
            <a:latin typeface="AngsanaUPC" panose="02020603050405020304" pitchFamily="18" charset="-34"/>
            <a:cs typeface="AngsanaUPC" panose="02020603050405020304" pitchFamily="18" charset="-34"/>
          </a:endParaRPr>
        </a:p>
      </dgm:t>
    </dgm:pt>
    <dgm:pt modelId="{AF56567A-70D4-4A90-82CC-1449985CFF48}" type="sibTrans" cxnId="{E13A5414-2E61-43E8-BE1A-B6245EFFEA0F}">
      <dgm:prSet/>
      <dgm:spPr/>
      <dgm:t>
        <a:bodyPr/>
        <a:lstStyle/>
        <a:p>
          <a:endParaRPr lang="en-US" sz="2400">
            <a:latin typeface="AngsanaUPC" panose="02020603050405020304" pitchFamily="18" charset="-34"/>
            <a:cs typeface="AngsanaUPC" panose="02020603050405020304" pitchFamily="18" charset="-34"/>
          </a:endParaRPr>
        </a:p>
      </dgm:t>
    </dgm:pt>
    <dgm:pt modelId="{DC515CB5-BEBF-4925-8356-D1C3B2AD14A4}">
      <dgm:prSet custT="1"/>
      <dgm:spPr/>
      <dgm:t>
        <a:bodyPr/>
        <a:lstStyle/>
        <a:p>
          <a:pPr algn="ctr" rtl="0">
            <a:lnSpc>
              <a:spcPct val="100000"/>
            </a:lnSpc>
            <a:spcAft>
              <a:spcPts val="0"/>
            </a:spcAft>
          </a:pPr>
          <a:r>
            <a:rPr lang="en-US" sz="2800" dirty="0" smtClean="0">
              <a:latin typeface="AngsanaUPC" panose="02020603050405020304" pitchFamily="18" charset="-34"/>
              <a:cs typeface="AngsanaUPC" panose="02020603050405020304" pitchFamily="18" charset="-34"/>
            </a:rPr>
            <a:t>-</a:t>
          </a:r>
          <a:r>
            <a:rPr lang="th-TH" sz="2800" dirty="0" smtClean="0">
              <a:latin typeface="AngsanaUPC" panose="02020603050405020304" pitchFamily="18" charset="-34"/>
              <a:cs typeface="AngsanaUPC" panose="02020603050405020304" pitchFamily="18" charset="-34"/>
            </a:rPr>
            <a:t>  </a:t>
          </a:r>
          <a:r>
            <a:rPr lang="en-US" sz="2800" dirty="0" smtClean="0">
              <a:latin typeface="AngsanaUPC" panose="02020603050405020304" pitchFamily="18" charset="-34"/>
              <a:cs typeface="AngsanaUPC" panose="02020603050405020304" pitchFamily="18" charset="-34"/>
            </a:rPr>
            <a:t>Whole sale</a:t>
          </a:r>
          <a:endParaRPr lang="th-TH" sz="2800" dirty="0" smtClean="0">
            <a:latin typeface="AngsanaUPC" panose="02020603050405020304" pitchFamily="18" charset="-34"/>
            <a:cs typeface="AngsanaUPC" panose="02020603050405020304" pitchFamily="18" charset="-34"/>
          </a:endParaRPr>
        </a:p>
        <a:p>
          <a:pPr algn="l" rtl="0">
            <a:lnSpc>
              <a:spcPct val="100000"/>
            </a:lnSpc>
            <a:spcAft>
              <a:spcPts val="0"/>
            </a:spcAft>
          </a:pPr>
          <a:r>
            <a:rPr lang="en-US" sz="2800" dirty="0" smtClean="0">
              <a:latin typeface="AngsanaUPC" panose="02020603050405020304" pitchFamily="18" charset="-34"/>
              <a:cs typeface="AngsanaUPC" panose="02020603050405020304" pitchFamily="18" charset="-34"/>
            </a:rPr>
            <a:t>               -  Retail</a:t>
          </a:r>
          <a:endParaRPr lang="th-TH" sz="2800" dirty="0" smtClean="0">
            <a:latin typeface="AngsanaUPC" panose="02020603050405020304" pitchFamily="18" charset="-34"/>
            <a:cs typeface="AngsanaUPC" panose="02020603050405020304" pitchFamily="18" charset="-34"/>
          </a:endParaRPr>
        </a:p>
        <a:p>
          <a:pPr algn="l" rtl="0">
            <a:lnSpc>
              <a:spcPct val="100000"/>
            </a:lnSpc>
            <a:spcAft>
              <a:spcPts val="0"/>
            </a:spcAft>
          </a:pPr>
          <a:r>
            <a:rPr lang="th-TH" sz="2800" dirty="0" smtClean="0">
              <a:latin typeface="AngsanaUPC" panose="02020603050405020304" pitchFamily="18" charset="-34"/>
              <a:cs typeface="AngsanaUPC" panose="02020603050405020304" pitchFamily="18" charset="-34"/>
            </a:rPr>
            <a:t>               </a:t>
          </a:r>
          <a:r>
            <a:rPr lang="en-US" sz="2800" dirty="0" smtClean="0">
              <a:latin typeface="AngsanaUPC" panose="02020603050405020304" pitchFamily="18" charset="-34"/>
              <a:cs typeface="AngsanaUPC" panose="02020603050405020304" pitchFamily="18" charset="-34"/>
            </a:rPr>
            <a:t>- Restaurant</a:t>
          </a:r>
          <a:endParaRPr lang="th-TH" sz="2800" dirty="0" smtClean="0">
            <a:latin typeface="AngsanaUPC" panose="02020603050405020304" pitchFamily="18" charset="-34"/>
            <a:cs typeface="AngsanaUPC" panose="02020603050405020304" pitchFamily="18" charset="-34"/>
          </a:endParaRPr>
        </a:p>
        <a:p>
          <a:pPr algn="l" rtl="0">
            <a:lnSpc>
              <a:spcPct val="100000"/>
            </a:lnSpc>
            <a:spcAft>
              <a:spcPts val="0"/>
            </a:spcAft>
          </a:pPr>
          <a:r>
            <a:rPr lang="th-TH" sz="2800" dirty="0" smtClean="0">
              <a:latin typeface="AngsanaUPC" panose="02020603050405020304" pitchFamily="18" charset="-34"/>
              <a:cs typeface="AngsanaUPC" panose="02020603050405020304" pitchFamily="18" charset="-34"/>
            </a:rPr>
            <a:t>               </a:t>
          </a:r>
          <a:r>
            <a:rPr lang="en-US" sz="2800" dirty="0" smtClean="0">
              <a:latin typeface="AngsanaUPC" panose="02020603050405020304" pitchFamily="18" charset="-34"/>
              <a:cs typeface="AngsanaUPC" panose="02020603050405020304" pitchFamily="18" charset="-34"/>
            </a:rPr>
            <a:t>- Hospital</a:t>
          </a:r>
          <a:endParaRPr lang="th-TH" sz="2800" dirty="0" smtClean="0">
            <a:latin typeface="AngsanaUPC" panose="02020603050405020304" pitchFamily="18" charset="-34"/>
            <a:cs typeface="AngsanaUPC" panose="02020603050405020304" pitchFamily="18" charset="-34"/>
          </a:endParaRPr>
        </a:p>
      </dgm:t>
    </dgm:pt>
    <dgm:pt modelId="{97F6A181-5B49-4185-B9D4-75EF19EECDD5}" type="sibTrans" cxnId="{0EABFAD0-2EB3-4F81-8CD4-6E5C6580847F}">
      <dgm:prSet/>
      <dgm:spPr/>
      <dgm:t>
        <a:bodyPr/>
        <a:lstStyle/>
        <a:p>
          <a:endParaRPr lang="en-US" sz="2400">
            <a:latin typeface="AngsanaUPC" panose="02020603050405020304" pitchFamily="18" charset="-34"/>
            <a:cs typeface="AngsanaUPC" panose="02020603050405020304" pitchFamily="18" charset="-34"/>
          </a:endParaRPr>
        </a:p>
      </dgm:t>
    </dgm:pt>
    <dgm:pt modelId="{E50997F0-A322-4EFE-8260-1E01C954B5F1}" type="parTrans" cxnId="{0EABFAD0-2EB3-4F81-8CD4-6E5C6580847F}">
      <dgm:prSet/>
      <dgm:spPr/>
      <dgm:t>
        <a:bodyPr/>
        <a:lstStyle/>
        <a:p>
          <a:endParaRPr lang="en-US" sz="2400">
            <a:latin typeface="AngsanaUPC" panose="02020603050405020304" pitchFamily="18" charset="-34"/>
            <a:cs typeface="AngsanaUPC" panose="02020603050405020304" pitchFamily="18" charset="-34"/>
          </a:endParaRPr>
        </a:p>
      </dgm:t>
    </dgm:pt>
    <dgm:pt modelId="{F4AF3092-DBF7-473D-B660-76F5A6A46962}" type="pres">
      <dgm:prSet presAssocID="{1AF17FD6-09AA-473C-BA2A-CC819E4B4D9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9B2DBDA-DA5A-44D8-B6B6-BFC84296A6B0}" type="pres">
      <dgm:prSet presAssocID="{6E4AA869-3E15-450F-A4BF-2F87396DAF53}" presName="node" presStyleLbl="node1" presStyleIdx="0" presStyleCnt="3" custScaleX="82953" custScaleY="74496" custLinFactNeighborX="221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96E568-C6C3-43EA-8D7C-ADEEAEDEA397}" type="pres">
      <dgm:prSet presAssocID="{60E073DF-0F32-48FF-BE0E-F31B91E887D7}" presName="sibTrans" presStyleLbl="sibTrans2D1" presStyleIdx="0" presStyleCnt="2"/>
      <dgm:spPr/>
      <dgm:t>
        <a:bodyPr/>
        <a:lstStyle/>
        <a:p>
          <a:endParaRPr lang="en-US"/>
        </a:p>
      </dgm:t>
    </dgm:pt>
    <dgm:pt modelId="{628B68C1-7270-4DA9-B2E2-124C9D0293D5}" type="pres">
      <dgm:prSet presAssocID="{60E073DF-0F32-48FF-BE0E-F31B91E887D7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5152B5CE-F998-48B9-B87A-8A5AB29CEE50}" type="pres">
      <dgm:prSet presAssocID="{3816AF0A-CED0-420C-8567-2E9C17CFF573}" presName="node" presStyleLbl="node1" presStyleIdx="1" presStyleCnt="3" custScaleX="75258" custScaleY="82466" custLinFactNeighborX="-13441" custLinFactNeighborY="20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EFCA8E-7EC9-44BD-9F33-D463380CF6AA}" type="pres">
      <dgm:prSet presAssocID="{AF56567A-70D4-4A90-82CC-1449985CFF48}" presName="sibTrans" presStyleLbl="sibTrans2D1" presStyleIdx="1" presStyleCnt="2"/>
      <dgm:spPr/>
      <dgm:t>
        <a:bodyPr/>
        <a:lstStyle/>
        <a:p>
          <a:endParaRPr lang="en-US"/>
        </a:p>
      </dgm:t>
    </dgm:pt>
    <dgm:pt modelId="{3310396B-FF51-4B4B-A3D4-E2A676E8A936}" type="pres">
      <dgm:prSet presAssocID="{AF56567A-70D4-4A90-82CC-1449985CFF48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797B0724-9601-4F94-916D-DB79FBE7CFE9}" type="pres">
      <dgm:prSet presAssocID="{DC515CB5-BEBF-4925-8356-D1C3B2AD14A4}" presName="node" presStyleLbl="node1" presStyleIdx="2" presStyleCnt="3" custScaleX="88467" custScaleY="109865" custLinFactNeighborX="-34250" custLinFactNeighborY="39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E659518-F47B-4C4C-8531-90789FC6CAEA}" type="presOf" srcId="{AF56567A-70D4-4A90-82CC-1449985CFF48}" destId="{3310396B-FF51-4B4B-A3D4-E2A676E8A936}" srcOrd="1" destOrd="0" presId="urn:microsoft.com/office/officeart/2005/8/layout/process1"/>
    <dgm:cxn modelId="{488BEA1A-1A83-4D05-8F56-B01469AC6506}" srcId="{1AF17FD6-09AA-473C-BA2A-CC819E4B4D9D}" destId="{6E4AA869-3E15-450F-A4BF-2F87396DAF53}" srcOrd="0" destOrd="0" parTransId="{892ED4A8-E706-4F0C-86D4-99AE559EE262}" sibTransId="{60E073DF-0F32-48FF-BE0E-F31B91E887D7}"/>
    <dgm:cxn modelId="{573F6AE9-3B41-442D-AF95-C86801F9A5DE}" type="presOf" srcId="{60E073DF-0F32-48FF-BE0E-F31B91E887D7}" destId="{628B68C1-7270-4DA9-B2E2-124C9D0293D5}" srcOrd="1" destOrd="0" presId="urn:microsoft.com/office/officeart/2005/8/layout/process1"/>
    <dgm:cxn modelId="{5E103A48-0E43-469E-A154-B9ED7C259286}" type="presOf" srcId="{AF56567A-70D4-4A90-82CC-1449985CFF48}" destId="{8EEFCA8E-7EC9-44BD-9F33-D463380CF6AA}" srcOrd="0" destOrd="0" presId="urn:microsoft.com/office/officeart/2005/8/layout/process1"/>
    <dgm:cxn modelId="{0EABFAD0-2EB3-4F81-8CD4-6E5C6580847F}" srcId="{1AF17FD6-09AA-473C-BA2A-CC819E4B4D9D}" destId="{DC515CB5-BEBF-4925-8356-D1C3B2AD14A4}" srcOrd="2" destOrd="0" parTransId="{E50997F0-A322-4EFE-8260-1E01C954B5F1}" sibTransId="{97F6A181-5B49-4185-B9D4-75EF19EECDD5}"/>
    <dgm:cxn modelId="{C3243FBD-BE65-4867-850E-7F87217DE46A}" type="presOf" srcId="{3816AF0A-CED0-420C-8567-2E9C17CFF573}" destId="{5152B5CE-F998-48B9-B87A-8A5AB29CEE50}" srcOrd="0" destOrd="0" presId="urn:microsoft.com/office/officeart/2005/8/layout/process1"/>
    <dgm:cxn modelId="{0B49701E-582A-4A8C-8424-7953BDA3398F}" type="presOf" srcId="{6E4AA869-3E15-450F-A4BF-2F87396DAF53}" destId="{29B2DBDA-DA5A-44D8-B6B6-BFC84296A6B0}" srcOrd="0" destOrd="0" presId="urn:microsoft.com/office/officeart/2005/8/layout/process1"/>
    <dgm:cxn modelId="{E13A5414-2E61-43E8-BE1A-B6245EFFEA0F}" srcId="{1AF17FD6-09AA-473C-BA2A-CC819E4B4D9D}" destId="{3816AF0A-CED0-420C-8567-2E9C17CFF573}" srcOrd="1" destOrd="0" parTransId="{B0E4D041-4A21-4DC4-80D6-128CEA466726}" sibTransId="{AF56567A-70D4-4A90-82CC-1449985CFF48}"/>
    <dgm:cxn modelId="{4FC3EA9C-72E8-403A-8D1F-D8E95EAB89AD}" type="presOf" srcId="{60E073DF-0F32-48FF-BE0E-F31B91E887D7}" destId="{4696E568-C6C3-43EA-8D7C-ADEEAEDEA397}" srcOrd="0" destOrd="0" presId="urn:microsoft.com/office/officeart/2005/8/layout/process1"/>
    <dgm:cxn modelId="{7AD83B67-08CB-4A42-A916-6F409E000017}" type="presOf" srcId="{1AF17FD6-09AA-473C-BA2A-CC819E4B4D9D}" destId="{F4AF3092-DBF7-473D-B660-76F5A6A46962}" srcOrd="0" destOrd="0" presId="urn:microsoft.com/office/officeart/2005/8/layout/process1"/>
    <dgm:cxn modelId="{F6A83FF1-20C8-4319-8221-33866FE353EF}" type="presOf" srcId="{DC515CB5-BEBF-4925-8356-D1C3B2AD14A4}" destId="{797B0724-9601-4F94-916D-DB79FBE7CFE9}" srcOrd="0" destOrd="0" presId="urn:microsoft.com/office/officeart/2005/8/layout/process1"/>
    <dgm:cxn modelId="{31EDE556-54CC-4B6B-BD7E-35F5C5A501D6}" type="presParOf" srcId="{F4AF3092-DBF7-473D-B660-76F5A6A46962}" destId="{29B2DBDA-DA5A-44D8-B6B6-BFC84296A6B0}" srcOrd="0" destOrd="0" presId="urn:microsoft.com/office/officeart/2005/8/layout/process1"/>
    <dgm:cxn modelId="{88938CC5-E19B-4E18-8D8A-BEC71C6F6E42}" type="presParOf" srcId="{F4AF3092-DBF7-473D-B660-76F5A6A46962}" destId="{4696E568-C6C3-43EA-8D7C-ADEEAEDEA397}" srcOrd="1" destOrd="0" presId="urn:microsoft.com/office/officeart/2005/8/layout/process1"/>
    <dgm:cxn modelId="{2A236BF8-91E3-46C5-9EE1-D094FC48E170}" type="presParOf" srcId="{4696E568-C6C3-43EA-8D7C-ADEEAEDEA397}" destId="{628B68C1-7270-4DA9-B2E2-124C9D0293D5}" srcOrd="0" destOrd="0" presId="urn:microsoft.com/office/officeart/2005/8/layout/process1"/>
    <dgm:cxn modelId="{BBDE7A21-DB25-4DE1-B4D1-E654BB88625E}" type="presParOf" srcId="{F4AF3092-DBF7-473D-B660-76F5A6A46962}" destId="{5152B5CE-F998-48B9-B87A-8A5AB29CEE50}" srcOrd="2" destOrd="0" presId="urn:microsoft.com/office/officeart/2005/8/layout/process1"/>
    <dgm:cxn modelId="{C8B4C0DA-DB48-40AB-BA5C-466053745EDF}" type="presParOf" srcId="{F4AF3092-DBF7-473D-B660-76F5A6A46962}" destId="{8EEFCA8E-7EC9-44BD-9F33-D463380CF6AA}" srcOrd="3" destOrd="0" presId="urn:microsoft.com/office/officeart/2005/8/layout/process1"/>
    <dgm:cxn modelId="{FE53D3C4-566E-471F-846D-D355EC0F7CE9}" type="presParOf" srcId="{8EEFCA8E-7EC9-44BD-9F33-D463380CF6AA}" destId="{3310396B-FF51-4B4B-A3D4-E2A676E8A936}" srcOrd="0" destOrd="0" presId="urn:microsoft.com/office/officeart/2005/8/layout/process1"/>
    <dgm:cxn modelId="{61B0210E-6A8A-4EF0-8395-0447AD9F7567}" type="presParOf" srcId="{F4AF3092-DBF7-473D-B660-76F5A6A46962}" destId="{797B0724-9601-4F94-916D-DB79FBE7CFE9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B2DBDA-DA5A-44D8-B6B6-BFC84296A6B0}">
      <dsp:nvSpPr>
        <dsp:cNvPr id="0" name=""/>
        <dsp:cNvSpPr/>
      </dsp:nvSpPr>
      <dsp:spPr>
        <a:xfrm>
          <a:off x="333741" y="82748"/>
          <a:ext cx="2992706" cy="15469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AngsanaUPC" panose="02020603050405020304" pitchFamily="18" charset="-34"/>
              <a:cs typeface="AngsanaUPC" panose="02020603050405020304" pitchFamily="18" charset="-34"/>
            </a:rPr>
            <a:t>Farmer Young Smart </a:t>
          </a:r>
          <a:endParaRPr lang="en-US" sz="2800" kern="1200" dirty="0">
            <a:latin typeface="AngsanaUPC" panose="02020603050405020304" pitchFamily="18" charset="-34"/>
            <a:cs typeface="AngsanaUPC" panose="02020603050405020304" pitchFamily="18" charset="-34"/>
          </a:endParaRPr>
        </a:p>
      </dsp:txBody>
      <dsp:txXfrm>
        <a:off x="379049" y="128056"/>
        <a:ext cx="2902090" cy="1456302"/>
      </dsp:txXfrm>
    </dsp:sp>
    <dsp:sp modelId="{4696E568-C6C3-43EA-8D7C-ADEEAEDEA397}">
      <dsp:nvSpPr>
        <dsp:cNvPr id="0" name=""/>
        <dsp:cNvSpPr/>
      </dsp:nvSpPr>
      <dsp:spPr>
        <a:xfrm>
          <a:off x="3558893" y="408851"/>
          <a:ext cx="492783" cy="89471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300" kern="1200">
            <a:latin typeface="AngsanaUPC" panose="02020603050405020304" pitchFamily="18" charset="-34"/>
            <a:cs typeface="AngsanaUPC" panose="02020603050405020304" pitchFamily="18" charset="-34"/>
          </a:endParaRPr>
        </a:p>
      </dsp:txBody>
      <dsp:txXfrm>
        <a:off x="3558893" y="587794"/>
        <a:ext cx="344948" cy="536827"/>
      </dsp:txXfrm>
    </dsp:sp>
    <dsp:sp modelId="{5152B5CE-F998-48B9-B87A-8A5AB29CEE50}">
      <dsp:nvSpPr>
        <dsp:cNvPr id="0" name=""/>
        <dsp:cNvSpPr/>
      </dsp:nvSpPr>
      <dsp:spPr>
        <a:xfrm>
          <a:off x="4256228" y="0"/>
          <a:ext cx="2715093" cy="17124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3676672"/>
                <a:satOff val="-5114"/>
                <a:lumOff val="-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676672"/>
                <a:satOff val="-5114"/>
                <a:lumOff val="-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676672"/>
                <a:satOff val="-5114"/>
                <a:lumOff val="-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AngsanaUPC" panose="02020603050405020304" pitchFamily="18" charset="-34"/>
              <a:cs typeface="AngsanaUPC" panose="02020603050405020304" pitchFamily="18" charset="-34"/>
            </a:rPr>
            <a:t>Logistic </a:t>
          </a:r>
          <a:endParaRPr lang="th-TH" sz="3200" kern="1200" dirty="0" smtClean="0">
            <a:latin typeface="AngsanaUPC" panose="02020603050405020304" pitchFamily="18" charset="-34"/>
            <a:cs typeface="AngsanaUPC" panose="02020603050405020304" pitchFamily="18" charset="-34"/>
          </a:endParaRPr>
        </a:p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AngsanaUPC" panose="02020603050405020304" pitchFamily="18" charset="-34"/>
              <a:cs typeface="AngsanaUPC" panose="02020603050405020304" pitchFamily="18" charset="-34"/>
            </a:rPr>
            <a:t> </a:t>
          </a:r>
          <a:r>
            <a:rPr lang="en-US" sz="3200" b="0" kern="1200" dirty="0" smtClean="0">
              <a:latin typeface="AngsanaUPC" panose="02020603050405020304" pitchFamily="18" charset="-34"/>
              <a:cs typeface="AngsanaUPC" panose="02020603050405020304" pitchFamily="18" charset="-34"/>
            </a:rPr>
            <a:t>Traceability</a:t>
          </a:r>
          <a:r>
            <a:rPr lang="th-TH" sz="3200" kern="1200" dirty="0" smtClean="0">
              <a:latin typeface="AngsanaUPC" panose="02020603050405020304" pitchFamily="18" charset="-34"/>
              <a:cs typeface="AngsanaUPC" panose="02020603050405020304" pitchFamily="18" charset="-34"/>
            </a:rPr>
            <a:t>	</a:t>
          </a:r>
          <a:endParaRPr lang="en-US" sz="3200" kern="1200" dirty="0">
            <a:latin typeface="AngsanaUPC" panose="02020603050405020304" pitchFamily="18" charset="-34"/>
            <a:cs typeface="AngsanaUPC" panose="02020603050405020304" pitchFamily="18" charset="-34"/>
          </a:endParaRPr>
        </a:p>
      </dsp:txBody>
      <dsp:txXfrm>
        <a:off x="4306383" y="50155"/>
        <a:ext cx="2614783" cy="1612106"/>
      </dsp:txXfrm>
    </dsp:sp>
    <dsp:sp modelId="{8EEFCA8E-7EC9-44BD-9F33-D463380CF6AA}">
      <dsp:nvSpPr>
        <dsp:cNvPr id="0" name=""/>
        <dsp:cNvSpPr/>
      </dsp:nvSpPr>
      <dsp:spPr>
        <a:xfrm>
          <a:off x="7257020" y="408851"/>
          <a:ext cx="605680" cy="89471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300" kern="1200">
            <a:latin typeface="AngsanaUPC" panose="02020603050405020304" pitchFamily="18" charset="-34"/>
            <a:cs typeface="AngsanaUPC" panose="02020603050405020304" pitchFamily="18" charset="-34"/>
          </a:endParaRPr>
        </a:p>
      </dsp:txBody>
      <dsp:txXfrm>
        <a:off x="7257020" y="587794"/>
        <a:ext cx="423976" cy="536827"/>
      </dsp:txXfrm>
    </dsp:sp>
    <dsp:sp modelId="{797B0724-9601-4F94-916D-DB79FBE7CFE9}">
      <dsp:nvSpPr>
        <dsp:cNvPr id="0" name=""/>
        <dsp:cNvSpPr/>
      </dsp:nvSpPr>
      <dsp:spPr>
        <a:xfrm>
          <a:off x="8114115" y="-284471"/>
          <a:ext cx="3191636" cy="22813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800" kern="1200" dirty="0" smtClean="0">
              <a:latin typeface="AngsanaUPC" panose="02020603050405020304" pitchFamily="18" charset="-34"/>
              <a:cs typeface="AngsanaUPC" panose="02020603050405020304" pitchFamily="18" charset="-34"/>
            </a:rPr>
            <a:t>-</a:t>
          </a:r>
          <a:r>
            <a:rPr lang="th-TH" sz="2800" kern="1200" dirty="0" smtClean="0">
              <a:latin typeface="AngsanaUPC" panose="02020603050405020304" pitchFamily="18" charset="-34"/>
              <a:cs typeface="AngsanaUPC" panose="02020603050405020304" pitchFamily="18" charset="-34"/>
            </a:rPr>
            <a:t>  </a:t>
          </a:r>
          <a:r>
            <a:rPr lang="en-US" sz="2800" kern="1200" dirty="0" smtClean="0">
              <a:latin typeface="AngsanaUPC" panose="02020603050405020304" pitchFamily="18" charset="-34"/>
              <a:cs typeface="AngsanaUPC" panose="02020603050405020304" pitchFamily="18" charset="-34"/>
            </a:rPr>
            <a:t>Whole sale</a:t>
          </a:r>
          <a:endParaRPr lang="th-TH" sz="2800" kern="1200" dirty="0" smtClean="0">
            <a:latin typeface="AngsanaUPC" panose="02020603050405020304" pitchFamily="18" charset="-34"/>
            <a:cs typeface="AngsanaUPC" panose="02020603050405020304" pitchFamily="18" charset="-34"/>
          </a:endParaRPr>
        </a:p>
        <a:p>
          <a:pPr lvl="0" algn="l" defTabSz="12446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800" kern="1200" dirty="0" smtClean="0">
              <a:latin typeface="AngsanaUPC" panose="02020603050405020304" pitchFamily="18" charset="-34"/>
              <a:cs typeface="AngsanaUPC" panose="02020603050405020304" pitchFamily="18" charset="-34"/>
            </a:rPr>
            <a:t>               -  Retail</a:t>
          </a:r>
          <a:endParaRPr lang="th-TH" sz="2800" kern="1200" dirty="0" smtClean="0">
            <a:latin typeface="AngsanaUPC" panose="02020603050405020304" pitchFamily="18" charset="-34"/>
            <a:cs typeface="AngsanaUPC" panose="02020603050405020304" pitchFamily="18" charset="-34"/>
          </a:endParaRPr>
        </a:p>
        <a:p>
          <a:pPr lvl="0" algn="l" defTabSz="12446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th-TH" sz="2800" kern="1200" dirty="0" smtClean="0">
              <a:latin typeface="AngsanaUPC" panose="02020603050405020304" pitchFamily="18" charset="-34"/>
              <a:cs typeface="AngsanaUPC" panose="02020603050405020304" pitchFamily="18" charset="-34"/>
            </a:rPr>
            <a:t>               </a:t>
          </a:r>
          <a:r>
            <a:rPr lang="en-US" sz="2800" kern="1200" dirty="0" smtClean="0">
              <a:latin typeface="AngsanaUPC" panose="02020603050405020304" pitchFamily="18" charset="-34"/>
              <a:cs typeface="AngsanaUPC" panose="02020603050405020304" pitchFamily="18" charset="-34"/>
            </a:rPr>
            <a:t>- Restaurant</a:t>
          </a:r>
          <a:endParaRPr lang="th-TH" sz="2800" kern="1200" dirty="0" smtClean="0">
            <a:latin typeface="AngsanaUPC" panose="02020603050405020304" pitchFamily="18" charset="-34"/>
            <a:cs typeface="AngsanaUPC" panose="02020603050405020304" pitchFamily="18" charset="-34"/>
          </a:endParaRPr>
        </a:p>
        <a:p>
          <a:pPr lvl="0" algn="l" defTabSz="12446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th-TH" sz="2800" kern="1200" dirty="0" smtClean="0">
              <a:latin typeface="AngsanaUPC" panose="02020603050405020304" pitchFamily="18" charset="-34"/>
              <a:cs typeface="AngsanaUPC" panose="02020603050405020304" pitchFamily="18" charset="-34"/>
            </a:rPr>
            <a:t>               </a:t>
          </a:r>
          <a:r>
            <a:rPr lang="en-US" sz="2800" kern="1200" dirty="0" smtClean="0">
              <a:latin typeface="AngsanaUPC" panose="02020603050405020304" pitchFamily="18" charset="-34"/>
              <a:cs typeface="AngsanaUPC" panose="02020603050405020304" pitchFamily="18" charset="-34"/>
            </a:rPr>
            <a:t>- Hospital</a:t>
          </a:r>
          <a:endParaRPr lang="th-TH" sz="2800" kern="1200" dirty="0" smtClean="0">
            <a:latin typeface="AngsanaUPC" panose="02020603050405020304" pitchFamily="18" charset="-34"/>
            <a:cs typeface="AngsanaUPC" panose="02020603050405020304" pitchFamily="18" charset="-34"/>
          </a:endParaRPr>
        </a:p>
      </dsp:txBody>
      <dsp:txXfrm>
        <a:off x="8180934" y="-217652"/>
        <a:ext cx="3057998" cy="21477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1EB3-F4E7-477F-A336-0E4BFD11BA47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CE46-4C11-4783-8215-6D0A7AEE2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756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1EB3-F4E7-477F-A336-0E4BFD11BA47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CE46-4C11-4783-8215-6D0A7AEE2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249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1EB3-F4E7-477F-A336-0E4BFD11BA47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CE46-4C11-4783-8215-6D0A7AEE2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836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1EB3-F4E7-477F-A336-0E4BFD11BA47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CE46-4C11-4783-8215-6D0A7AEE2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113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1EB3-F4E7-477F-A336-0E4BFD11BA47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CE46-4C11-4783-8215-6D0A7AEE2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835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1EB3-F4E7-477F-A336-0E4BFD11BA47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CE46-4C11-4783-8215-6D0A7AEE2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389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1EB3-F4E7-477F-A336-0E4BFD11BA47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CE46-4C11-4783-8215-6D0A7AEE2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451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1EB3-F4E7-477F-A336-0E4BFD11BA47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CE46-4C11-4783-8215-6D0A7AEE2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241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1EB3-F4E7-477F-A336-0E4BFD11BA47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CE46-4C11-4783-8215-6D0A7AEE2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734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1EB3-F4E7-477F-A336-0E4BFD11BA47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CE46-4C11-4783-8215-6D0A7AEE2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258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1EB3-F4E7-477F-A336-0E4BFD11BA47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CE46-4C11-4783-8215-6D0A7AEE2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257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C1EB3-F4E7-477F-A336-0E4BFD11BA47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5CE46-4C11-4783-8215-6D0A7AEE2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11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78" b="7265"/>
          <a:stretch/>
        </p:blipFill>
        <p:spPr>
          <a:xfrm>
            <a:off x="7150729" y="4642523"/>
            <a:ext cx="2595544" cy="221547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3540" y="1193382"/>
            <a:ext cx="10380260" cy="1325563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7200" cap="all" dirty="0">
                <a:solidFill>
                  <a:schemeClr val="bg2">
                    <a:lumMod val="2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Partnership for FRUITS </a:t>
            </a:r>
            <a:r>
              <a:rPr lang="en-US" sz="7200" cap="all" dirty="0" smtClean="0">
                <a:solidFill>
                  <a:schemeClr val="bg2">
                    <a:lumMod val="2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Value</a:t>
            </a:r>
            <a:endParaRPr lang="en-US" sz="7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Title 1"/>
          <p:cNvSpPr txBox="1">
            <a:spLocks noGrp="1"/>
          </p:cNvSpPr>
          <p:nvPr>
            <p:ph idx="1"/>
          </p:nvPr>
        </p:nvSpPr>
        <p:spPr>
          <a:xfrm>
            <a:off x="973540" y="2518945"/>
            <a:ext cx="10380260" cy="212357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6000" dirty="0" smtClean="0">
                <a:solidFill>
                  <a:schemeClr val="bg2">
                    <a:lumMod val="2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ความสัมพันธ์</a:t>
            </a:r>
            <a:r>
              <a:rPr lang="th-TH" sz="6000" dirty="0" smtClean="0">
                <a:solidFill>
                  <a:schemeClr val="bg2">
                    <a:lumMod val="2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ระยะยาว</a:t>
            </a:r>
            <a:r>
              <a:rPr lang="th-TH" sz="6000" dirty="0" smtClean="0">
                <a:solidFill>
                  <a:schemeClr val="bg2">
                    <a:lumMod val="2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ระหว่าง</a:t>
            </a:r>
            <a:r>
              <a:rPr lang="th-TH" sz="6000" dirty="0" smtClean="0">
                <a:solidFill>
                  <a:schemeClr val="bg2">
                    <a:lumMod val="2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คู่ค้า</a:t>
            </a:r>
            <a:r>
              <a:rPr lang="en-US" sz="6000" dirty="0" smtClean="0">
                <a:solidFill>
                  <a:schemeClr val="bg2">
                    <a:lumMod val="2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– </a:t>
            </a:r>
            <a:r>
              <a:rPr lang="th-TH" sz="6000" dirty="0" smtClean="0">
                <a:solidFill>
                  <a:schemeClr val="bg2">
                    <a:lumMod val="2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เกษตรกร</a:t>
            </a:r>
          </a:p>
          <a:p>
            <a:pPr algn="ctr"/>
            <a:r>
              <a:rPr lang="th-TH" sz="6000" dirty="0" smtClean="0">
                <a:solidFill>
                  <a:schemeClr val="bg2">
                    <a:lumMod val="2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ใน</a:t>
            </a:r>
            <a:r>
              <a:rPr lang="th-TH" sz="6000" dirty="0" smtClean="0">
                <a:solidFill>
                  <a:schemeClr val="bg2">
                    <a:lumMod val="2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สินค้าคุณภาพ </a:t>
            </a:r>
            <a:r>
              <a:rPr lang="en-US" sz="6000" dirty="0" smtClean="0">
                <a:solidFill>
                  <a:schemeClr val="bg2">
                    <a:lumMod val="2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/ Story</a:t>
            </a:r>
            <a:endParaRPr lang="en-US" sz="6000" dirty="0">
              <a:solidFill>
                <a:schemeClr val="bg2">
                  <a:lumMod val="25000"/>
                </a:schemeClr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1663" y="5069627"/>
            <a:ext cx="1964851" cy="1539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817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102" y="1323414"/>
            <a:ext cx="10797087" cy="2852801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1050" b="1" cap="all" dirty="0" smtClean="0">
              <a:solidFill>
                <a:schemeClr val="bg2">
                  <a:lumMod val="25000"/>
                </a:schemeClr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indent="0" algn="ctr">
              <a:buNone/>
            </a:pPr>
            <a:r>
              <a:rPr lang="en-US" sz="4800" b="1" cap="all" dirty="0" smtClean="0">
                <a:solidFill>
                  <a:schemeClr val="bg2">
                    <a:lumMod val="2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Partnership </a:t>
            </a:r>
            <a:r>
              <a:rPr lang="en-US" sz="4800" b="1" cap="all" dirty="0">
                <a:solidFill>
                  <a:schemeClr val="bg2">
                    <a:lumMod val="2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for FRUITS Value CHAIN </a:t>
            </a:r>
            <a:r>
              <a:rPr lang="en-US" sz="4800" b="1" cap="all" dirty="0" smtClean="0">
                <a:solidFill>
                  <a:schemeClr val="bg2">
                    <a:lumMod val="2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project</a:t>
            </a:r>
          </a:p>
          <a:p>
            <a:pPr marL="0" indent="0" algn="ctr">
              <a:buNone/>
            </a:pPr>
            <a:r>
              <a:rPr lang="th-TH" sz="4800" b="1" cap="all" dirty="0" smtClean="0">
                <a:solidFill>
                  <a:schemeClr val="bg2">
                    <a:lumMod val="25000"/>
                  </a:schemeClr>
                </a:solidFill>
                <a:cs typeface="+mj-cs"/>
              </a:rPr>
              <a:t>นโยบายและยุทธศาสตร์ที่พึงประสงค์</a:t>
            </a:r>
            <a:r>
              <a:rPr lang="en-US" sz="4800" b="1" cap="all" dirty="0" smtClean="0">
                <a:solidFill>
                  <a:schemeClr val="bg2">
                    <a:lumMod val="25000"/>
                  </a:schemeClr>
                </a:solidFill>
                <a:cs typeface="+mj-cs"/>
              </a:rPr>
              <a:t> </a:t>
            </a:r>
          </a:p>
          <a:p>
            <a:pPr marL="0" indent="0" algn="ctr">
              <a:buNone/>
            </a:pPr>
            <a:r>
              <a:rPr lang="en-US" sz="4800" b="1" cap="all" dirty="0" smtClean="0">
                <a:solidFill>
                  <a:schemeClr val="bg2">
                    <a:lumMod val="2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preferable</a:t>
            </a:r>
            <a:endParaRPr lang="en-US" sz="4800" b="1" cap="all" dirty="0">
              <a:solidFill>
                <a:schemeClr val="bg2">
                  <a:lumMod val="25000"/>
                </a:schemeClr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indent="0">
              <a:buNone/>
            </a:pPr>
            <a:endParaRPr lang="en-US" sz="48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11102" y="215418"/>
            <a:ext cx="10797087" cy="11079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66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AngsanaUPC" panose="02020603050405020304" pitchFamily="18" charset="-34"/>
                <a:ea typeface="Cambria" panose="02040503050406030204" pitchFamily="18" charset="0"/>
                <a:cs typeface="AngsanaUPC" panose="02020603050405020304" pitchFamily="18" charset="-34"/>
              </a:rPr>
              <a:t>MODEL </a:t>
            </a:r>
            <a:endParaRPr kumimoji="0" lang="en-US" altLang="ja-JP" sz="6600" b="0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088698417"/>
              </p:ext>
            </p:extLst>
          </p:nvPr>
        </p:nvGraphicFramePr>
        <p:xfrm>
          <a:off x="202440" y="4583500"/>
          <a:ext cx="11814410" cy="1712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0" name="Straight Connector 9"/>
          <p:cNvCxnSpPr/>
          <p:nvPr/>
        </p:nvCxnSpPr>
        <p:spPr>
          <a:xfrm flipV="1">
            <a:off x="5127006" y="5439708"/>
            <a:ext cx="1396624" cy="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232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4385" y="784746"/>
            <a:ext cx="9011203" cy="6196084"/>
          </a:xfrm>
          <a:noFill/>
          <a:effectLst>
            <a:outerShdw blurRad="50800" dist="50800" dir="5400000" algn="ctr" rotWithShape="0">
              <a:schemeClr val="bg1"/>
            </a:outerShdw>
          </a:effectLst>
        </p:spPr>
        <p:txBody>
          <a:bodyPr>
            <a:noAutofit/>
          </a:bodyPr>
          <a:lstStyle/>
          <a:p>
            <a:pPr marL="457200" indent="-457200" algn="l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US" sz="2600" dirty="0" smtClean="0">
                <a:effectLst>
                  <a:glow rad="127000">
                    <a:schemeClr val="bg1"/>
                  </a:glow>
                  <a:outerShdw sx="1000" sy="1000" algn="ctr" rotWithShape="0">
                    <a:schemeClr val="bg1">
                      <a:alpha val="95000"/>
                    </a:schemeClr>
                  </a:outerShdw>
                  <a:reflection endPos="0" dist="101600" dir="5400000" sy="-100000" algn="bl" rotWithShape="0"/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Value Chain</a:t>
            </a:r>
            <a:endParaRPr lang="th-TH" sz="2600" dirty="0" smtClean="0">
              <a:effectLst>
                <a:glow rad="127000">
                  <a:schemeClr val="bg1"/>
                </a:glow>
                <a:outerShdw sx="1000" sy="1000" algn="ctr" rotWithShape="0">
                  <a:schemeClr val="bg1">
                    <a:alpha val="95000"/>
                  </a:schemeClr>
                </a:outerShdw>
                <a:reflection endPos="0" dist="101600" dir="5400000" sy="-100000" algn="bl" rotWithShape="0"/>
              </a:effectLst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1257300" lvl="2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600" dirty="0">
                <a:effectLst>
                  <a:glow rad="127000">
                    <a:schemeClr val="bg1"/>
                  </a:glow>
                  <a:outerShdw sx="1000" sy="1000" algn="ctr" rotWithShape="0">
                    <a:schemeClr val="bg1">
                      <a:alpha val="95000"/>
                    </a:schemeClr>
                  </a:outerShdw>
                  <a:reflection endPos="0" dist="101600" dir="5400000" sy="-100000" algn="bl" rotWithShape="0"/>
                </a:effectLst>
                <a:highlight>
                  <a:srgbClr val="FFFF00"/>
                </a:highlight>
                <a:latin typeface="AngsanaUPC" panose="02020603050405020304" pitchFamily="18" charset="-34"/>
                <a:ea typeface="Tahoma" panose="020B0604030504040204" pitchFamily="34" charset="0"/>
                <a:cs typeface="AngsanaUPC" panose="02020603050405020304" pitchFamily="18" charset="-34"/>
              </a:rPr>
              <a:t>Local + </a:t>
            </a:r>
            <a:r>
              <a:rPr lang="en-US" sz="2600" dirty="0" smtClean="0">
                <a:effectLst>
                  <a:glow rad="127000">
                    <a:schemeClr val="bg1"/>
                  </a:glow>
                  <a:outerShdw sx="1000" sy="1000" algn="ctr" rotWithShape="0">
                    <a:schemeClr val="bg1">
                      <a:alpha val="95000"/>
                    </a:schemeClr>
                  </a:outerShdw>
                  <a:reflection endPos="0" dist="101600" dir="5400000" sy="-100000" algn="bl" rotWithShape="0"/>
                </a:effectLst>
                <a:highlight>
                  <a:srgbClr val="FFFF00"/>
                </a:highlight>
                <a:latin typeface="AngsanaUPC" panose="02020603050405020304" pitchFamily="18" charset="-34"/>
                <a:ea typeface="Tahoma" panose="020B0604030504040204" pitchFamily="34" charset="0"/>
                <a:cs typeface="AngsanaUPC" panose="02020603050405020304" pitchFamily="18" charset="-34"/>
              </a:rPr>
              <a:t>National   Spec     </a:t>
            </a:r>
            <a:r>
              <a:rPr lang="en-US" sz="2600" dirty="0">
                <a:effectLst>
                  <a:glow rad="127000">
                    <a:schemeClr val="bg1"/>
                  </a:glow>
                  <a:outerShdw sx="1000" sy="1000" algn="ctr" rotWithShape="0">
                    <a:schemeClr val="bg1">
                      <a:alpha val="95000"/>
                    </a:schemeClr>
                  </a:outerShdw>
                  <a:reflection endPos="0" dist="101600" dir="5400000" sy="-100000" algn="bl" rotWithShape="0"/>
                </a:effectLst>
                <a:highlight>
                  <a:srgbClr val="FFFF00"/>
                </a:highlight>
                <a:latin typeface="AngsanaUPC" panose="02020603050405020304" pitchFamily="18" charset="-34"/>
                <a:ea typeface="Tahoma" panose="020B0604030504040204" pitchFamily="34" charset="0"/>
                <a:cs typeface="AngsanaUPC" panose="02020603050405020304" pitchFamily="18" charset="-34"/>
              </a:rPr>
              <a:t> </a:t>
            </a:r>
            <a:endParaRPr lang="th-TH" sz="2600" dirty="0">
              <a:effectLst>
                <a:glow rad="127000">
                  <a:schemeClr val="bg1"/>
                </a:glow>
                <a:outerShdw sx="1000" sy="1000" algn="ctr" rotWithShape="0">
                  <a:schemeClr val="bg1">
                    <a:alpha val="95000"/>
                  </a:schemeClr>
                </a:outerShdw>
                <a:reflection endPos="0" dist="101600" dir="5400000" sy="-100000" algn="bl" rotWithShape="0"/>
              </a:effectLst>
              <a:highlight>
                <a:srgbClr val="FFFF00"/>
              </a:highlight>
              <a:latin typeface="AngsanaUPC" panose="02020603050405020304" pitchFamily="18" charset="-34"/>
              <a:ea typeface="Tahoma" panose="020B0604030504040204" pitchFamily="34" charset="0"/>
              <a:cs typeface="AngsanaUPC" panose="02020603050405020304" pitchFamily="18" charset="-34"/>
            </a:endParaRPr>
          </a:p>
          <a:p>
            <a:pPr marL="1257300" lvl="2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600" dirty="0" smtClean="0">
                <a:effectLst>
                  <a:glow rad="127000">
                    <a:schemeClr val="bg1"/>
                  </a:glow>
                  <a:outerShdw sx="1000" sy="1000" algn="ctr" rotWithShape="0">
                    <a:schemeClr val="bg1">
                      <a:alpha val="95000"/>
                    </a:schemeClr>
                  </a:outerShdw>
                  <a:reflection endPos="0" dist="101600" dir="5400000" sy="-100000" algn="bl" rotWithShape="0"/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Global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600" dirty="0" smtClean="0">
                <a:effectLst>
                  <a:glow rad="127000">
                    <a:schemeClr val="bg1"/>
                  </a:glow>
                  <a:outerShdw sx="1000" sy="1000" algn="ctr" rotWithShape="0">
                    <a:schemeClr val="bg1">
                      <a:alpha val="95000"/>
                    </a:schemeClr>
                  </a:outerShdw>
                  <a:reflection endPos="0" dist="101600" dir="5400000" sy="-100000" algn="bl" rotWithShape="0"/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2. </a:t>
            </a:r>
            <a:r>
              <a:rPr lang="th-TH" sz="2600" dirty="0" smtClean="0">
                <a:effectLst>
                  <a:glow rad="127000">
                    <a:schemeClr val="bg1"/>
                  </a:glow>
                  <a:outerShdw sx="1000" sy="1000" algn="ctr" rotWithShape="0">
                    <a:schemeClr val="bg1">
                      <a:alpha val="95000"/>
                    </a:schemeClr>
                  </a:outerShdw>
                  <a:reflection endPos="0" dist="101600" dir="5400000" sy="-100000" algn="bl" rotWithShape="0"/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การรวมตัว</a:t>
            </a:r>
          </a:p>
          <a:p>
            <a:pPr marL="1257300" lvl="2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h-TH" sz="2600" dirty="0" smtClean="0">
                <a:effectLst>
                  <a:glow rad="127000">
                    <a:schemeClr val="bg1"/>
                  </a:glow>
                  <a:outerShdw sx="1000" sy="1000" algn="ctr" rotWithShape="0">
                    <a:schemeClr val="bg1">
                      <a:alpha val="95000"/>
                    </a:schemeClr>
                  </a:outerShdw>
                  <a:reflection endPos="0" dist="101600" dir="5400000" sy="-100000" algn="bl" rotWithShape="0"/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รวมตัวเฉพาะเกษตรกร เฉพาะพ่อค้า กลุ่มใครกลุ่มมัน </a:t>
            </a:r>
            <a:r>
              <a:rPr lang="en-US" sz="2600" dirty="0">
                <a:effectLst>
                  <a:glow rad="127000">
                    <a:schemeClr val="bg1"/>
                  </a:glow>
                  <a:outerShdw sx="1000" sy="1000" algn="ctr" rotWithShape="0">
                    <a:schemeClr val="bg1">
                      <a:alpha val="95000"/>
                    </a:schemeClr>
                  </a:outerShdw>
                  <a:reflection endPos="0" dist="101600" dir="5400000" sy="-100000" algn="bl" rotWithShape="0"/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(</a:t>
            </a:r>
            <a:r>
              <a:rPr lang="en-US" sz="2600" dirty="0" smtClean="0">
                <a:effectLst>
                  <a:glow rad="127000">
                    <a:schemeClr val="bg1"/>
                  </a:glow>
                  <a:outerShdw sx="1000" sy="1000" algn="ctr" rotWithShape="0">
                    <a:schemeClr val="bg1">
                      <a:alpha val="95000"/>
                    </a:schemeClr>
                  </a:outerShdw>
                  <a:reflection endPos="0" dist="101600" dir="5400000" sy="-100000" algn="bl" rotWithShape="0"/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Horizontal)</a:t>
            </a:r>
          </a:p>
          <a:p>
            <a:pPr marL="1257300" lvl="2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h-TH" sz="2600" dirty="0">
                <a:effectLst>
                  <a:glow rad="127000">
                    <a:schemeClr val="bg1"/>
                  </a:glow>
                  <a:outerShdw sx="1000" sy="1000" algn="ctr" rotWithShape="0">
                    <a:schemeClr val="bg1">
                      <a:alpha val="95000"/>
                    </a:schemeClr>
                  </a:outerShdw>
                  <a:reflection endPos="0" dist="101600" dir="5400000" sy="-100000" algn="bl" rotWithShape="0"/>
                </a:effectLst>
                <a:highlight>
                  <a:srgbClr val="FFFF00"/>
                </a:highlight>
                <a:latin typeface="AngsanaUPC" panose="02020603050405020304" pitchFamily="18" charset="-34"/>
                <a:ea typeface="Tahoma" panose="020B0604030504040204" pitchFamily="34" charset="0"/>
                <a:cs typeface="AngsanaUPC" panose="02020603050405020304" pitchFamily="18" charset="-34"/>
              </a:rPr>
              <a:t>รวมตัวระหว่าง ต้นน้ำ กลางน้ำ และปลายน้ำ สมานมิตร </a:t>
            </a:r>
            <a:r>
              <a:rPr lang="en-US" sz="2600" dirty="0">
                <a:effectLst>
                  <a:glow rad="127000">
                    <a:schemeClr val="bg1"/>
                  </a:glow>
                  <a:outerShdw sx="1000" sy="1000" algn="ctr" rotWithShape="0">
                    <a:schemeClr val="bg1">
                      <a:alpha val="95000"/>
                    </a:schemeClr>
                  </a:outerShdw>
                  <a:reflection endPos="0" dist="101600" dir="5400000" sy="-100000" algn="bl" rotWithShape="0"/>
                </a:effectLst>
                <a:highlight>
                  <a:srgbClr val="FFFF00"/>
                </a:highlight>
                <a:latin typeface="AngsanaUPC" panose="02020603050405020304" pitchFamily="18" charset="-34"/>
                <a:ea typeface="Tahoma" panose="020B0604030504040204" pitchFamily="34" charset="0"/>
                <a:cs typeface="AngsanaUPC" panose="02020603050405020304" pitchFamily="18" charset="-34"/>
              </a:rPr>
              <a:t>(Vertical / Keiretsu)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600" dirty="0" smtClean="0">
                <a:effectLst>
                  <a:glow rad="127000">
                    <a:schemeClr val="bg1"/>
                  </a:glow>
                  <a:outerShdw sx="1000" sy="1000" algn="ctr" rotWithShape="0">
                    <a:schemeClr val="bg1">
                      <a:alpha val="95000"/>
                    </a:schemeClr>
                  </a:outerShdw>
                  <a:reflection endPos="0" dist="101600" dir="5400000" sy="-100000" algn="bl" rotWithShape="0"/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3. </a:t>
            </a:r>
            <a:r>
              <a:rPr lang="th-TH" sz="2600" dirty="0" smtClean="0">
                <a:effectLst>
                  <a:glow rad="127000">
                    <a:schemeClr val="bg1"/>
                  </a:glow>
                  <a:outerShdw sx="1000" sy="1000" algn="ctr" rotWithShape="0">
                    <a:schemeClr val="bg1">
                      <a:alpha val="95000"/>
                    </a:schemeClr>
                  </a:outerShdw>
                  <a:reflection endPos="0" dist="101600" dir="5400000" sy="-100000" algn="bl" rotWithShape="0"/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การใช้เทคโนโลยี</a:t>
            </a:r>
          </a:p>
          <a:p>
            <a:pPr marL="1257300" lvl="2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h-TH" sz="2600" dirty="0" smtClean="0">
                <a:effectLst>
                  <a:glow rad="127000">
                    <a:schemeClr val="bg1"/>
                  </a:glow>
                  <a:outerShdw sx="1000" sy="1000" algn="ctr" rotWithShape="0">
                    <a:schemeClr val="bg1">
                      <a:alpha val="95000"/>
                    </a:schemeClr>
                  </a:outerShdw>
                  <a:reflection endPos="0" dist="101600" dir="5400000" sy="-100000" algn="bl" rotWithShape="0"/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ใช้เทคโนโลยีแบบดั้งเดิม</a:t>
            </a:r>
          </a:p>
          <a:p>
            <a:pPr marL="1257300" lvl="2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600" dirty="0" smtClean="0">
                <a:effectLst>
                  <a:glow rad="127000">
                    <a:schemeClr val="bg1"/>
                  </a:glow>
                  <a:outerShdw sx="1000" sy="1000" algn="ctr" rotWithShape="0">
                    <a:schemeClr val="bg1">
                      <a:alpha val="95000"/>
                    </a:schemeClr>
                  </a:outerShdw>
                  <a:reflection endPos="0" dist="101600" dir="5400000" sy="-100000" algn="bl" rotWithShape="0"/>
                </a:effectLst>
                <a:highlight>
                  <a:srgbClr val="FFFF00"/>
                </a:highlight>
                <a:latin typeface="AngsanaUPC" panose="02020603050405020304" pitchFamily="18" charset="-34"/>
                <a:ea typeface="Tahoma" panose="020B0604030504040204" pitchFamily="34" charset="0"/>
                <a:cs typeface="AngsanaUPC" panose="02020603050405020304" pitchFamily="18" charset="-34"/>
              </a:rPr>
              <a:t>Incremental </a:t>
            </a:r>
            <a:r>
              <a:rPr lang="th-TH" sz="2600" dirty="0" smtClean="0">
                <a:effectLst>
                  <a:glow rad="127000">
                    <a:schemeClr val="bg1"/>
                  </a:glow>
                  <a:outerShdw sx="1000" sy="1000" algn="ctr" rotWithShape="0">
                    <a:schemeClr val="bg1">
                      <a:alpha val="95000"/>
                    </a:schemeClr>
                  </a:outerShdw>
                  <a:reflection endPos="0" dist="101600" dir="5400000" sy="-100000" algn="bl" rotWithShape="0"/>
                </a:effectLst>
                <a:highlight>
                  <a:srgbClr val="FFFF00"/>
                </a:highlight>
                <a:latin typeface="AngsanaUPC" panose="02020603050405020304" pitchFamily="18" charset="-34"/>
                <a:ea typeface="Tahoma" panose="020B0604030504040204" pitchFamily="34" charset="0"/>
                <a:cs typeface="AngsanaUPC" panose="02020603050405020304" pitchFamily="18" charset="-34"/>
              </a:rPr>
              <a:t>หรือ </a:t>
            </a:r>
            <a:r>
              <a:rPr lang="en-US" sz="2600" dirty="0" smtClean="0">
                <a:effectLst>
                  <a:glow rad="127000">
                    <a:schemeClr val="bg1"/>
                  </a:glow>
                  <a:outerShdw sx="1000" sy="1000" algn="ctr" rotWithShape="0">
                    <a:schemeClr val="bg1">
                      <a:alpha val="95000"/>
                    </a:schemeClr>
                  </a:outerShdw>
                  <a:reflection endPos="0" dist="101600" dir="5400000" sy="-100000" algn="bl" rotWithShape="0"/>
                </a:effectLst>
                <a:highlight>
                  <a:srgbClr val="FFFF00"/>
                </a:highlight>
                <a:latin typeface="AngsanaUPC" panose="02020603050405020304" pitchFamily="18" charset="-34"/>
                <a:ea typeface="Tahoma" panose="020B0604030504040204" pitchFamily="34" charset="0"/>
                <a:cs typeface="AngsanaUPC" panose="02020603050405020304" pitchFamily="18" charset="-34"/>
              </a:rPr>
              <a:t>disruptive/radical </a:t>
            </a:r>
            <a:r>
              <a:rPr lang="th-TH" sz="2600" dirty="0" smtClean="0">
                <a:effectLst>
                  <a:glow rad="127000">
                    <a:schemeClr val="bg1"/>
                  </a:glow>
                  <a:outerShdw sx="1000" sy="1000" algn="ctr" rotWithShape="0">
                    <a:schemeClr val="bg1">
                      <a:alpha val="95000"/>
                    </a:schemeClr>
                  </a:outerShdw>
                  <a:reflection endPos="0" dist="101600" dir="5400000" sy="-100000" algn="bl" rotWithShape="0"/>
                </a:effectLst>
                <a:highlight>
                  <a:srgbClr val="FFFF00"/>
                </a:highlight>
                <a:latin typeface="AngsanaUPC" panose="02020603050405020304" pitchFamily="18" charset="-34"/>
                <a:ea typeface="Tahoma" panose="020B0604030504040204" pitchFamily="34" charset="0"/>
                <a:cs typeface="AngsanaUPC" panose="02020603050405020304" pitchFamily="18" charset="-34"/>
              </a:rPr>
              <a:t>ใช</a:t>
            </a:r>
            <a:r>
              <a:rPr lang="th-TH" sz="2600" dirty="0">
                <a:effectLst>
                  <a:glow rad="127000">
                    <a:schemeClr val="bg1"/>
                  </a:glow>
                  <a:outerShdw sx="1000" sy="1000" algn="ctr" rotWithShape="0">
                    <a:schemeClr val="bg1">
                      <a:alpha val="95000"/>
                    </a:schemeClr>
                  </a:outerShdw>
                  <a:reflection endPos="0" dist="101600" dir="5400000" sy="-100000" algn="bl" rotWithShape="0"/>
                </a:effectLst>
                <a:highlight>
                  <a:srgbClr val="FFFF00"/>
                </a:highlight>
                <a:latin typeface="AngsanaUPC" panose="02020603050405020304" pitchFamily="18" charset="-34"/>
                <a:ea typeface="Tahoma" panose="020B0604030504040204" pitchFamily="34" charset="0"/>
                <a:cs typeface="AngsanaUPC" panose="02020603050405020304" pitchFamily="18" charset="-34"/>
              </a:rPr>
              <a:t>้</a:t>
            </a:r>
            <a:r>
              <a:rPr lang="th-TH" sz="2600" dirty="0" smtClean="0">
                <a:effectLst>
                  <a:glow rad="127000">
                    <a:schemeClr val="bg1"/>
                  </a:glow>
                  <a:outerShdw sx="1000" sy="1000" algn="ctr" rotWithShape="0">
                    <a:schemeClr val="bg1">
                      <a:alpha val="95000"/>
                    </a:schemeClr>
                  </a:outerShdw>
                  <a:reflection endPos="0" dist="101600" dir="5400000" sy="-100000" algn="bl" rotWithShape="0"/>
                </a:effectLst>
                <a:highlight>
                  <a:srgbClr val="FFFF00"/>
                </a:highlight>
                <a:latin typeface="AngsanaUPC" panose="02020603050405020304" pitchFamily="18" charset="-34"/>
                <a:ea typeface="Tahoma" panose="020B0604030504040204" pitchFamily="34" charset="0"/>
                <a:cs typeface="AngsanaUPC" panose="02020603050405020304" pitchFamily="18" charset="-34"/>
              </a:rPr>
              <a:t>แบบแม่นยำ ด้วยบริษัทใหญ่</a:t>
            </a:r>
            <a:r>
              <a:rPr lang="en-US" sz="2600" dirty="0" smtClean="0">
                <a:effectLst>
                  <a:glow rad="127000">
                    <a:schemeClr val="bg1"/>
                  </a:glow>
                  <a:outerShdw sx="1000" sy="1000" algn="ctr" rotWithShape="0">
                    <a:schemeClr val="bg1">
                      <a:alpha val="95000"/>
                    </a:schemeClr>
                  </a:outerShdw>
                  <a:reflection endPos="0" dist="101600" dir="5400000" sy="-100000" algn="bl" rotWithShape="0"/>
                </a:effectLst>
                <a:highlight>
                  <a:srgbClr val="FFFF00"/>
                </a:highlight>
                <a:latin typeface="AngsanaUPC" panose="02020603050405020304" pitchFamily="18" charset="-34"/>
                <a:ea typeface="Tahoma" panose="020B0604030504040204" pitchFamily="34" charset="0"/>
                <a:cs typeface="AngsanaUPC" panose="02020603050405020304" pitchFamily="18" charset="-34"/>
              </a:rPr>
              <a:t>/</a:t>
            </a:r>
            <a:r>
              <a:rPr lang="th-TH" sz="2600" dirty="0" smtClean="0">
                <a:effectLst>
                  <a:glow rad="127000">
                    <a:schemeClr val="bg1"/>
                  </a:glow>
                  <a:outerShdw sx="1000" sy="1000" algn="ctr" rotWithShape="0">
                    <a:schemeClr val="bg1">
                      <a:alpha val="95000"/>
                    </a:schemeClr>
                  </a:outerShdw>
                  <a:reflection endPos="0" dist="101600" dir="5400000" sy="-100000" algn="bl" rotWithShape="0"/>
                </a:effectLst>
                <a:highlight>
                  <a:srgbClr val="FFFF00"/>
                </a:highlight>
                <a:latin typeface="AngsanaUPC" panose="02020603050405020304" pitchFamily="18" charset="-34"/>
                <a:ea typeface="Tahoma" panose="020B0604030504040204" pitchFamily="34" charset="0"/>
                <a:cs typeface="AngsanaUPC" panose="02020603050405020304" pitchFamily="18" charset="-34"/>
              </a:rPr>
              <a:t>ทั</a:t>
            </a:r>
            <a:r>
              <a:rPr lang="th-TH" sz="2600" dirty="0">
                <a:effectLst>
                  <a:glow rad="127000">
                    <a:schemeClr val="bg1"/>
                  </a:glow>
                  <a:outerShdw sx="1000" sy="1000" algn="ctr" rotWithShape="0">
                    <a:schemeClr val="bg1">
                      <a:alpha val="95000"/>
                    </a:schemeClr>
                  </a:outerShdw>
                  <a:reflection endPos="0" dist="101600" dir="5400000" sy="-100000" algn="bl" rotWithShape="0"/>
                </a:effectLst>
                <a:highlight>
                  <a:srgbClr val="FFFF00"/>
                </a:highlight>
                <a:latin typeface="AngsanaUPC" panose="02020603050405020304" pitchFamily="18" charset="-34"/>
                <a:ea typeface="Tahoma" panose="020B0604030504040204" pitchFamily="34" charset="0"/>
                <a:cs typeface="AngsanaUPC" panose="02020603050405020304" pitchFamily="18" charset="-34"/>
              </a:rPr>
              <a:t>น</a:t>
            </a:r>
            <a:r>
              <a:rPr lang="th-TH" sz="2600" dirty="0" smtClean="0">
                <a:effectLst>
                  <a:glow rad="127000">
                    <a:schemeClr val="bg1"/>
                  </a:glow>
                  <a:outerShdw sx="1000" sy="1000" algn="ctr" rotWithShape="0">
                    <a:schemeClr val="bg1">
                      <a:alpha val="95000"/>
                    </a:schemeClr>
                  </a:outerShdw>
                  <a:reflection endPos="0" dist="101600" dir="5400000" sy="-100000" algn="bl" rotWithShape="0"/>
                </a:effectLst>
                <a:highlight>
                  <a:srgbClr val="FFFF00"/>
                </a:highlight>
                <a:latin typeface="AngsanaUPC" panose="02020603050405020304" pitchFamily="18" charset="-34"/>
                <a:ea typeface="Tahoma" panose="020B0604030504040204" pitchFamily="34" charset="0"/>
                <a:cs typeface="AngsanaUPC" panose="02020603050405020304" pitchFamily="18" charset="-34"/>
              </a:rPr>
              <a:t>สมัย </a:t>
            </a:r>
            <a:r>
              <a:rPr lang="en-US" sz="2600" u="sng" dirty="0" smtClean="0">
                <a:effectLst>
                  <a:glow rad="127000">
                    <a:schemeClr val="bg1"/>
                  </a:glow>
                  <a:outerShdw sx="1000" sy="1000" algn="ctr" rotWithShape="0">
                    <a:schemeClr val="bg1">
                      <a:alpha val="95000"/>
                    </a:schemeClr>
                  </a:outerShdw>
                  <a:reflection endPos="0" dist="101600" dir="5400000" sy="-100000" algn="bl" rotWithShape="0"/>
                </a:effectLst>
                <a:highlight>
                  <a:srgbClr val="FFFF00"/>
                </a:highlight>
                <a:latin typeface="AngsanaUPC" panose="02020603050405020304" pitchFamily="18" charset="-34"/>
                <a:ea typeface="Tahoma" panose="020B0604030504040204" pitchFamily="34" charset="0"/>
                <a:cs typeface="AngsanaUPC" panose="02020603050405020304" pitchFamily="18" charset="-34"/>
              </a:rPr>
              <a:t>REP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600" dirty="0" smtClean="0">
                <a:effectLst>
                  <a:glow rad="127000">
                    <a:schemeClr val="bg1"/>
                  </a:glow>
                  <a:outerShdw sx="1000" sy="1000" algn="ctr" rotWithShape="0">
                    <a:schemeClr val="bg1">
                      <a:alpha val="95000"/>
                    </a:schemeClr>
                  </a:outerShdw>
                  <a:reflection endPos="0" dist="101600" dir="5400000" sy="-100000" algn="bl" rotWithShape="0"/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4. </a:t>
            </a:r>
            <a:r>
              <a:rPr lang="th-TH" sz="2600" dirty="0">
                <a:effectLst>
                  <a:glow rad="127000">
                    <a:schemeClr val="bg1"/>
                  </a:glow>
                  <a:outerShdw sx="1000" sy="1000" algn="ctr" rotWithShape="0">
                    <a:schemeClr val="bg1">
                      <a:alpha val="95000"/>
                    </a:schemeClr>
                  </a:outerShdw>
                  <a:reflection endPos="0" dist="101600" dir="5400000" sy="-100000" algn="bl" rotWithShape="0"/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ผลิตผักผลไม้เพื่อขาย</a:t>
            </a:r>
          </a:p>
          <a:p>
            <a:pPr marL="1257300" lvl="2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h-TH" sz="2600" dirty="0">
                <a:effectLst>
                  <a:glow rad="127000">
                    <a:schemeClr val="bg1"/>
                  </a:glow>
                  <a:outerShdw sx="1000" sy="1000" algn="ctr" rotWithShape="0">
                    <a:schemeClr val="bg1">
                      <a:alpha val="95000"/>
                    </a:schemeClr>
                  </a:outerShdw>
                  <a:reflection endPos="0" dist="101600" dir="5400000" sy="-100000" algn="bl" rotWithShape="0"/>
                </a:effectLst>
                <a:highlight>
                  <a:srgbClr val="FFFF00"/>
                </a:highlight>
                <a:latin typeface="AngsanaUPC" panose="02020603050405020304" pitchFamily="18" charset="-34"/>
                <a:ea typeface="Tahoma" panose="020B0604030504040204" pitchFamily="34" charset="0"/>
                <a:cs typeface="AngsanaUPC" panose="02020603050405020304" pitchFamily="18" charset="-34"/>
              </a:rPr>
              <a:t>วัตถุดิบ</a:t>
            </a:r>
          </a:p>
          <a:p>
            <a:pPr marL="1257300" lvl="2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h-TH" sz="2600" dirty="0">
                <a:effectLst>
                  <a:glow rad="127000">
                    <a:schemeClr val="bg1"/>
                  </a:glow>
                  <a:outerShdw sx="1000" sy="1000" algn="ctr" rotWithShape="0">
                    <a:schemeClr val="bg1">
                      <a:alpha val="95000"/>
                    </a:schemeClr>
                  </a:outerShdw>
                  <a:reflection endPos="0" dist="101600" dir="5400000" sy="-100000" algn="bl" rotWithShape="0"/>
                </a:effectLst>
                <a:highlight>
                  <a:srgbClr val="FFFF00"/>
                </a:highlight>
                <a:latin typeface="AngsanaUPC" panose="02020603050405020304" pitchFamily="18" charset="-34"/>
                <a:ea typeface="Tahoma" panose="020B0604030504040204" pitchFamily="34" charset="0"/>
                <a:cs typeface="AngsanaUPC" panose="02020603050405020304" pitchFamily="18" charset="-34"/>
              </a:rPr>
              <a:t>ผลิตภัณฑ์ที่มีมูลค่า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600" dirty="0">
                <a:effectLst>
                  <a:glow rad="127000">
                    <a:schemeClr val="bg1"/>
                  </a:glow>
                  <a:outerShdw sx="1000" sy="1000" algn="ctr" rotWithShape="0">
                    <a:schemeClr val="bg1">
                      <a:alpha val="95000"/>
                    </a:schemeClr>
                  </a:outerShdw>
                  <a:reflection endPos="0" dist="101600" dir="5400000" sy="-100000" algn="bl" rotWithShape="0"/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5</a:t>
            </a:r>
            <a:r>
              <a:rPr lang="en-US" sz="2600" dirty="0" smtClean="0">
                <a:effectLst>
                  <a:glow rad="127000">
                    <a:schemeClr val="bg1"/>
                  </a:glow>
                  <a:outerShdw sx="1000" sy="1000" algn="ctr" rotWithShape="0">
                    <a:schemeClr val="bg1">
                      <a:alpha val="95000"/>
                    </a:schemeClr>
                  </a:outerShdw>
                  <a:reflection endPos="0" dist="101600" dir="5400000" sy="-100000" algn="bl" rotWithShape="0"/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. </a:t>
            </a:r>
            <a:r>
              <a:rPr lang="th-TH" sz="2600" dirty="0" smtClean="0">
                <a:effectLst>
                  <a:glow rad="127000">
                    <a:schemeClr val="bg1"/>
                  </a:glow>
                  <a:outerShdw sx="1000" sy="1000" algn="ctr" rotWithShape="0">
                    <a:schemeClr val="bg1">
                      <a:alpha val="95000"/>
                    </a:schemeClr>
                  </a:outerShdw>
                  <a:reflection endPos="0" dist="101600" dir="5400000" sy="-100000" algn="bl" rotWithShape="0"/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รูปแบบการเข้าถึงเงินทุน</a:t>
            </a:r>
          </a:p>
          <a:p>
            <a:pPr marL="1257300" lvl="2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h-TH" sz="2600" dirty="0" smtClean="0">
                <a:effectLst>
                  <a:glow rad="127000">
                    <a:schemeClr val="bg1"/>
                  </a:glow>
                  <a:outerShdw sx="1000" sy="1000" algn="ctr" rotWithShape="0">
                    <a:schemeClr val="bg1">
                      <a:alpha val="95000"/>
                    </a:schemeClr>
                  </a:outerShdw>
                  <a:reflection endPos="0" dist="101600" dir="5400000" sy="-100000" algn="bl" rotWithShape="0"/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เข้าถึงแบบกู้ </a:t>
            </a:r>
            <a:r>
              <a:rPr lang="en-US" sz="2600" dirty="0" smtClean="0">
                <a:effectLst>
                  <a:glow rad="127000">
                    <a:schemeClr val="bg1"/>
                  </a:glow>
                  <a:outerShdw sx="1000" sy="1000" algn="ctr" rotWithShape="0">
                    <a:schemeClr val="bg1">
                      <a:alpha val="95000"/>
                    </a:schemeClr>
                  </a:outerShdw>
                  <a:reflection endPos="0" dist="101600" dir="5400000" sy="-100000" algn="bl" rotWithShape="0"/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/ </a:t>
            </a:r>
            <a:r>
              <a:rPr lang="th-TH" sz="2600" dirty="0" smtClean="0">
                <a:effectLst>
                  <a:glow rad="127000">
                    <a:schemeClr val="bg1"/>
                  </a:glow>
                  <a:outerShdw sx="1000" sy="1000" algn="ctr" rotWithShape="0">
                    <a:schemeClr val="bg1">
                      <a:alpha val="95000"/>
                    </a:schemeClr>
                  </a:outerShdw>
                  <a:reflection endPos="0" dist="101600" dir="5400000" sy="-100000" algn="bl" rotWithShape="0"/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เงินตนเอง</a:t>
            </a:r>
          </a:p>
          <a:p>
            <a:pPr marL="1257300" lvl="2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h-TH" sz="2600" dirty="0" smtClean="0">
                <a:effectLst>
                  <a:glow rad="127000">
                    <a:schemeClr val="bg1"/>
                  </a:glow>
                  <a:outerShdw sx="1000" sy="1000" algn="ctr" rotWithShape="0">
                    <a:schemeClr val="bg1">
                      <a:alpha val="95000"/>
                    </a:schemeClr>
                  </a:outerShdw>
                  <a:reflection endPos="0" dist="101600" dir="5400000" sy="-100000" algn="bl" rotWithShape="0"/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เข้าถึงแบบหุ้น </a:t>
            </a:r>
            <a:r>
              <a:rPr lang="en-US" sz="2600" dirty="0" smtClean="0">
                <a:effectLst>
                  <a:glow rad="127000">
                    <a:schemeClr val="bg1"/>
                  </a:glow>
                  <a:outerShdw sx="1000" sy="1000" algn="ctr" rotWithShape="0">
                    <a:schemeClr val="bg1">
                      <a:alpha val="95000"/>
                    </a:schemeClr>
                  </a:outerShdw>
                  <a:reflection endPos="0" dist="101600" dir="5400000" sy="-100000" algn="bl" rotWithShape="0"/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/ </a:t>
            </a:r>
            <a:r>
              <a:rPr lang="th-TH" sz="2600" dirty="0" smtClean="0">
                <a:effectLst>
                  <a:glow rad="127000">
                    <a:schemeClr val="bg1"/>
                  </a:glow>
                  <a:outerShdw sx="1000" sy="1000" algn="ctr" rotWithShape="0">
                    <a:schemeClr val="bg1">
                      <a:alpha val="95000"/>
                    </a:schemeClr>
                  </a:outerShdw>
                  <a:reflection endPos="0" dist="101600" dir="5400000" sy="-100000" algn="bl" rotWithShape="0"/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ลงทุน</a:t>
            </a:r>
            <a:r>
              <a:rPr lang="en-US" sz="2600" dirty="0">
                <a:effectLst>
                  <a:glow rad="127000">
                    <a:schemeClr val="bg1"/>
                  </a:glow>
                  <a:outerShdw sx="1000" sy="1000" algn="ctr" rotWithShape="0">
                    <a:schemeClr val="bg1">
                      <a:alpha val="95000"/>
                    </a:schemeClr>
                  </a:outerShdw>
                  <a:reflection endPos="0" dist="101600" dir="5400000" sy="-100000" algn="bl" rotWithShape="0"/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endParaRPr lang="en-US" sz="2600" dirty="0" smtClean="0">
              <a:effectLst>
                <a:glow rad="127000">
                  <a:schemeClr val="bg1"/>
                </a:glow>
                <a:outerShdw sx="1000" sy="1000" algn="ctr" rotWithShape="0">
                  <a:schemeClr val="bg1">
                    <a:alpha val="95000"/>
                  </a:schemeClr>
                </a:outerShdw>
                <a:reflection endPos="0" dist="101600" dir="5400000" sy="-100000" algn="bl" rotWithShape="0"/>
              </a:effectLst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lvl="2" algn="l">
              <a:lnSpc>
                <a:spcPct val="100000"/>
              </a:lnSpc>
              <a:spcBef>
                <a:spcPts val="0"/>
              </a:spcBef>
            </a:pPr>
            <a:endParaRPr lang="th-TH" sz="2600" dirty="0">
              <a:effectLst>
                <a:glow rad="127000">
                  <a:schemeClr val="bg1"/>
                </a:glow>
                <a:outerShdw sx="1000" sy="1000" algn="ctr" rotWithShape="0">
                  <a:schemeClr val="bg1">
                    <a:alpha val="95000"/>
                  </a:schemeClr>
                </a:outerShdw>
                <a:reflection endPos="0" dist="101600" dir="5400000" sy="-100000" algn="bl" rotWithShape="0"/>
              </a:effectLst>
              <a:highlight>
                <a:srgbClr val="00FFFF"/>
              </a:highlight>
              <a:latin typeface="AngsanaUPC" panose="02020603050405020304" pitchFamily="18" charset="-34"/>
              <a:ea typeface="Tahoma" panose="020B0604030504040204" pitchFamily="34" charset="0"/>
              <a:cs typeface="AngsanaUPC" panose="02020603050405020304" pitchFamily="18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08225" y="1248770"/>
            <a:ext cx="532262" cy="3411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0647" y="4885899"/>
            <a:ext cx="2517154" cy="1972101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2167235" y="214951"/>
            <a:ext cx="7945757" cy="59367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40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ความสัมพันธ์ระหว่างคู่ค้า</a:t>
            </a:r>
            <a:r>
              <a:rPr lang="en-US" sz="40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– </a:t>
            </a:r>
            <a:r>
              <a:rPr lang="th-TH" sz="40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เกษตรกร ในสินค้าคุณภาพ </a:t>
            </a:r>
            <a:r>
              <a:rPr lang="en-US" sz="40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/ Story</a:t>
            </a:r>
            <a:endParaRPr lang="en-US" sz="40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8290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1090"/>
            <a:ext cx="12191999" cy="6880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51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149</Words>
  <Application>Microsoft Office PowerPoint</Application>
  <PresentationFormat>Widescreen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游ゴシック Light</vt:lpstr>
      <vt:lpstr>Angsana New</vt:lpstr>
      <vt:lpstr>AngsanaUPC</vt:lpstr>
      <vt:lpstr>Arial</vt:lpstr>
      <vt:lpstr>Calibri</vt:lpstr>
      <vt:lpstr>Calibri Light</vt:lpstr>
      <vt:lpstr>Cambria</vt:lpstr>
      <vt:lpstr>Tahoma</vt:lpstr>
      <vt:lpstr>Office Theme</vt:lpstr>
      <vt:lpstr>Partnership for FRUITS Value</vt:lpstr>
      <vt:lpstr>MODEL </vt:lpstr>
      <vt:lpstr>PowerPoint Presentation</vt:lpstr>
      <vt:lpstr>PowerPoint Presentation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</dc:title>
  <dc:creator>HP</dc:creator>
  <cp:lastModifiedBy>HP</cp:lastModifiedBy>
  <cp:revision>20</cp:revision>
  <cp:lastPrinted>2022-05-09T11:02:27Z</cp:lastPrinted>
  <dcterms:created xsi:type="dcterms:W3CDTF">2022-05-09T10:00:31Z</dcterms:created>
  <dcterms:modified xsi:type="dcterms:W3CDTF">2022-05-11T03:55:19Z</dcterms:modified>
</cp:coreProperties>
</file>